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4C8D6-5B35-43D5-AB40-7578B743595E}" type="datetimeFigureOut">
              <a:rPr lang="en-GB" smtClean="0"/>
              <a:t>01/07/2022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1BD19-5FB6-4929-849D-B35CC8280E03}" type="slidenum">
              <a:rPr lang="en-GB" smtClean="0"/>
              <a:t>‹#›</a:t>
            </a:fld>
            <a:endParaRPr lang="en-GB"/>
          </a:p>
        </p:txBody>
      </p:sp>
    </p:spTree>
    <p:extLst>
      <p:ext uri="{BB962C8B-B14F-4D97-AF65-F5344CB8AC3E}">
        <p14:creationId xmlns:p14="http://schemas.microsoft.com/office/powerpoint/2010/main" val="323503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feel of the felt-tip pen as it glides over the surface of the whiteboard or the chalk as it grates over the bumpy tarmac, the sight of the brightly-coloured dribbles of paint as they run down the paper on the easel, or the sensation of the glue, oozing between children’s fingers as they spread it over the paper. On these occasions children have no interest in an end product at all; the physical activity is an end in itself and an opportunity for them to experiment and explore with their senses, developing confidence and dexterity through the process. </a:t>
            </a:r>
          </a:p>
          <a:p>
            <a:endParaRPr lang="en-GB" dirty="0"/>
          </a:p>
        </p:txBody>
      </p:sp>
      <p:sp>
        <p:nvSpPr>
          <p:cNvPr id="4" name="Slide Number Placeholder 3"/>
          <p:cNvSpPr>
            <a:spLocks noGrp="1"/>
          </p:cNvSpPr>
          <p:nvPr>
            <p:ph type="sldNum" sz="quarter" idx="10"/>
          </p:nvPr>
        </p:nvSpPr>
        <p:spPr/>
        <p:txBody>
          <a:bodyPr/>
          <a:lstStyle/>
          <a:p>
            <a:fld id="{DE31BD19-5FB6-4929-849D-B35CC8280E03}" type="slidenum">
              <a:rPr lang="en-GB" smtClean="0"/>
              <a:t>3</a:t>
            </a:fld>
            <a:endParaRPr lang="en-GB"/>
          </a:p>
        </p:txBody>
      </p:sp>
    </p:spTree>
    <p:extLst>
      <p:ext uri="{BB962C8B-B14F-4D97-AF65-F5344CB8AC3E}">
        <p14:creationId xmlns:p14="http://schemas.microsoft.com/office/powerpoint/2010/main" val="289497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 on from mark making</a:t>
            </a:r>
            <a:r>
              <a:rPr lang="en-GB" baseline="0" dirty="0" smtClean="0"/>
              <a:t> without an end product, </a:t>
            </a:r>
            <a:r>
              <a:rPr lang="en-GB" baseline="0" dirty="0" err="1" smtClean="0"/>
              <a:t>chn</a:t>
            </a:r>
            <a:r>
              <a:rPr lang="en-GB" baseline="0" dirty="0" smtClean="0"/>
              <a:t> begin to think about a purpose for their writing and realise they can produce something with meaning that makes sense to themselves and others. </a:t>
            </a:r>
            <a:endParaRPr lang="en-GB" dirty="0"/>
          </a:p>
        </p:txBody>
      </p:sp>
      <p:sp>
        <p:nvSpPr>
          <p:cNvPr id="4" name="Slide Number Placeholder 3"/>
          <p:cNvSpPr>
            <a:spLocks noGrp="1"/>
          </p:cNvSpPr>
          <p:nvPr>
            <p:ph type="sldNum" sz="quarter" idx="10"/>
          </p:nvPr>
        </p:nvSpPr>
        <p:spPr/>
        <p:txBody>
          <a:bodyPr/>
          <a:lstStyle/>
          <a:p>
            <a:fld id="{DE31BD19-5FB6-4929-849D-B35CC8280E03}" type="slidenum">
              <a:rPr lang="en-GB" smtClean="0"/>
              <a:t>4</a:t>
            </a:fld>
            <a:endParaRPr lang="en-GB"/>
          </a:p>
        </p:txBody>
      </p:sp>
    </p:spTree>
    <p:extLst>
      <p:ext uri="{BB962C8B-B14F-4D97-AF65-F5344CB8AC3E}">
        <p14:creationId xmlns:p14="http://schemas.microsoft.com/office/powerpoint/2010/main" val="18126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Alternatively, they might discover that they can use marks to help them to make sense of their world, to solve problems or discover solutions to their lines of enquiry. Children’s fascination with numbers, especially large numbers or those that are particularly meaningful to them, or representations of shape and space, can often be observed in this context.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Number hunt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Millie – trampoline, swing and climbing frame </a:t>
            </a:r>
            <a:endParaRPr lang="en-GB" dirty="0"/>
          </a:p>
        </p:txBody>
      </p:sp>
      <p:sp>
        <p:nvSpPr>
          <p:cNvPr id="4" name="Slide Number Placeholder 3"/>
          <p:cNvSpPr>
            <a:spLocks noGrp="1"/>
          </p:cNvSpPr>
          <p:nvPr>
            <p:ph type="sldNum" sz="quarter" idx="10"/>
          </p:nvPr>
        </p:nvSpPr>
        <p:spPr/>
        <p:txBody>
          <a:bodyPr/>
          <a:lstStyle/>
          <a:p>
            <a:fld id="{DE31BD19-5FB6-4929-849D-B35CC8280E03}" type="slidenum">
              <a:rPr lang="en-GB" smtClean="0"/>
              <a:t>5</a:t>
            </a:fld>
            <a:endParaRPr lang="en-GB"/>
          </a:p>
        </p:txBody>
      </p:sp>
    </p:spTree>
    <p:extLst>
      <p:ext uri="{BB962C8B-B14F-4D97-AF65-F5344CB8AC3E}">
        <p14:creationId xmlns:p14="http://schemas.microsoft.com/office/powerpoint/2010/main" val="77899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 by ABC to</a:t>
            </a:r>
            <a:r>
              <a:rPr lang="en-GB" baseline="0" dirty="0" smtClean="0"/>
              <a:t> develop children’s motor ability and strengthen their fingers to get ready to write. </a:t>
            </a:r>
            <a:endParaRPr lang="en-GB" dirty="0"/>
          </a:p>
        </p:txBody>
      </p:sp>
      <p:sp>
        <p:nvSpPr>
          <p:cNvPr id="4" name="Slide Number Placeholder 3"/>
          <p:cNvSpPr>
            <a:spLocks noGrp="1"/>
          </p:cNvSpPr>
          <p:nvPr>
            <p:ph type="sldNum" sz="quarter" idx="10"/>
          </p:nvPr>
        </p:nvSpPr>
        <p:spPr/>
        <p:txBody>
          <a:bodyPr/>
          <a:lstStyle/>
          <a:p>
            <a:fld id="{DE31BD19-5FB6-4929-849D-B35CC8280E03}" type="slidenum">
              <a:rPr lang="en-GB" smtClean="0"/>
              <a:t>6</a:t>
            </a:fld>
            <a:endParaRPr lang="en-GB"/>
          </a:p>
        </p:txBody>
      </p:sp>
    </p:spTree>
    <p:extLst>
      <p:ext uri="{BB962C8B-B14F-4D97-AF65-F5344CB8AC3E}">
        <p14:creationId xmlns:p14="http://schemas.microsoft.com/office/powerpoint/2010/main" val="159593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 strength in their index finger and thumb to be able to comfortably hold a pencil. </a:t>
            </a:r>
            <a:endParaRPr lang="en-GB" dirty="0"/>
          </a:p>
        </p:txBody>
      </p:sp>
      <p:sp>
        <p:nvSpPr>
          <p:cNvPr id="4" name="Slide Number Placeholder 3"/>
          <p:cNvSpPr>
            <a:spLocks noGrp="1"/>
          </p:cNvSpPr>
          <p:nvPr>
            <p:ph type="sldNum" sz="quarter" idx="10"/>
          </p:nvPr>
        </p:nvSpPr>
        <p:spPr/>
        <p:txBody>
          <a:bodyPr/>
          <a:lstStyle/>
          <a:p>
            <a:fld id="{DE31BD19-5FB6-4929-849D-B35CC8280E03}" type="slidenum">
              <a:rPr lang="en-GB" smtClean="0"/>
              <a:t>7</a:t>
            </a:fld>
            <a:endParaRPr lang="en-GB"/>
          </a:p>
        </p:txBody>
      </p:sp>
    </p:spTree>
    <p:extLst>
      <p:ext uri="{BB962C8B-B14F-4D97-AF65-F5344CB8AC3E}">
        <p14:creationId xmlns:p14="http://schemas.microsoft.com/office/powerpoint/2010/main" val="264201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number of resources to use to make marks</a:t>
            </a:r>
            <a:r>
              <a:rPr lang="en-GB" baseline="0" dirty="0" smtClean="0"/>
              <a:t> with – both with purpose or without</a:t>
            </a:r>
            <a:endParaRPr lang="en-GB" dirty="0"/>
          </a:p>
        </p:txBody>
      </p:sp>
      <p:sp>
        <p:nvSpPr>
          <p:cNvPr id="4" name="Slide Number Placeholder 3"/>
          <p:cNvSpPr>
            <a:spLocks noGrp="1"/>
          </p:cNvSpPr>
          <p:nvPr>
            <p:ph type="sldNum" sz="quarter" idx="10"/>
          </p:nvPr>
        </p:nvSpPr>
        <p:spPr/>
        <p:txBody>
          <a:bodyPr/>
          <a:lstStyle/>
          <a:p>
            <a:fld id="{DE31BD19-5FB6-4929-849D-B35CC8280E03}" type="slidenum">
              <a:rPr lang="en-GB" smtClean="0"/>
              <a:t>8</a:t>
            </a:fld>
            <a:endParaRPr lang="en-GB"/>
          </a:p>
        </p:txBody>
      </p:sp>
    </p:spTree>
    <p:extLst>
      <p:ext uri="{BB962C8B-B14F-4D97-AF65-F5344CB8AC3E}">
        <p14:creationId xmlns:p14="http://schemas.microsoft.com/office/powerpoint/2010/main" val="7432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Access</a:t>
            </a:r>
            <a:r>
              <a:rPr lang="en-GB" baseline="0" dirty="0" smtClean="0"/>
              <a:t> in all areas of the classroom. Develop their sense of purpose such as junk modelling and </a:t>
            </a:r>
            <a:r>
              <a:rPr lang="en-GB" baseline="0" dirty="0" err="1" smtClean="0"/>
              <a:t>lego</a:t>
            </a:r>
            <a:r>
              <a:rPr lang="en-GB" baseline="0" dirty="0" smtClean="0"/>
              <a:t> plans. </a:t>
            </a:r>
            <a:endParaRPr lang="en-GB" dirty="0"/>
          </a:p>
        </p:txBody>
      </p:sp>
      <p:sp>
        <p:nvSpPr>
          <p:cNvPr id="4" name="Slide Number Placeholder 3"/>
          <p:cNvSpPr>
            <a:spLocks noGrp="1"/>
          </p:cNvSpPr>
          <p:nvPr>
            <p:ph type="sldNum" sz="quarter" idx="10"/>
          </p:nvPr>
        </p:nvSpPr>
        <p:spPr/>
        <p:txBody>
          <a:bodyPr/>
          <a:lstStyle/>
          <a:p>
            <a:fld id="{DE31BD19-5FB6-4929-849D-B35CC8280E03}" type="slidenum">
              <a:rPr lang="en-GB" smtClean="0"/>
              <a:t>9</a:t>
            </a:fld>
            <a:endParaRPr lang="en-GB"/>
          </a:p>
        </p:txBody>
      </p:sp>
    </p:spTree>
    <p:extLst>
      <p:ext uri="{BB962C8B-B14F-4D97-AF65-F5344CB8AC3E}">
        <p14:creationId xmlns:p14="http://schemas.microsoft.com/office/powerpoint/2010/main" val="160883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736BFE-9589-419C-ADD2-1E4E84AD8919}" type="datetimeFigureOut">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241816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36BFE-9589-419C-ADD2-1E4E84AD8919}" type="datetimeFigureOut">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306679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36BFE-9589-419C-ADD2-1E4E84AD8919}" type="datetimeFigureOut">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366655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36BFE-9589-419C-ADD2-1E4E84AD8919}" type="datetimeFigureOut">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39671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36BFE-9589-419C-ADD2-1E4E84AD8919}" type="datetimeFigureOut">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266433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736BFE-9589-419C-ADD2-1E4E84AD8919}" type="datetimeFigureOut">
              <a:rPr lang="en-GB" smtClean="0"/>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392236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736BFE-9589-419C-ADD2-1E4E84AD8919}" type="datetimeFigureOut">
              <a:rPr lang="en-GB" smtClean="0"/>
              <a:t>01/07/2022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233714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736BFE-9589-419C-ADD2-1E4E84AD8919}" type="datetimeFigureOut">
              <a:rPr lang="en-GB" smtClean="0"/>
              <a:t>01/07/2022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131896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36BFE-9589-419C-ADD2-1E4E84AD8919}" type="datetimeFigureOut">
              <a:rPr lang="en-GB" smtClean="0"/>
              <a:t>01/07/2022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28987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36BFE-9589-419C-ADD2-1E4E84AD8919}" type="datetimeFigureOut">
              <a:rPr lang="en-GB" smtClean="0"/>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420646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36BFE-9589-419C-ADD2-1E4E84AD8919}" type="datetimeFigureOut">
              <a:rPr lang="en-GB" smtClean="0"/>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58CFD2-7A5C-42A5-83CE-2697BA468021}" type="slidenum">
              <a:rPr lang="en-GB" smtClean="0"/>
              <a:t>‹#›</a:t>
            </a:fld>
            <a:endParaRPr lang="en-GB"/>
          </a:p>
        </p:txBody>
      </p:sp>
    </p:spTree>
    <p:extLst>
      <p:ext uri="{BB962C8B-B14F-4D97-AF65-F5344CB8AC3E}">
        <p14:creationId xmlns:p14="http://schemas.microsoft.com/office/powerpoint/2010/main" val="277203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36BFE-9589-419C-ADD2-1E4E84AD8919}" type="datetimeFigureOut">
              <a:rPr lang="en-GB" smtClean="0"/>
              <a:t>01/07/2022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8CFD2-7A5C-42A5-83CE-2697BA468021}" type="slidenum">
              <a:rPr lang="en-GB" smtClean="0"/>
              <a:t>‹#›</a:t>
            </a:fld>
            <a:endParaRPr lang="en-GB"/>
          </a:p>
        </p:txBody>
      </p:sp>
    </p:spTree>
    <p:extLst>
      <p:ext uri="{BB962C8B-B14F-4D97-AF65-F5344CB8AC3E}">
        <p14:creationId xmlns:p14="http://schemas.microsoft.com/office/powerpoint/2010/main" val="348613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772400" cy="1470025"/>
          </a:xfrm>
        </p:spPr>
        <p:txBody>
          <a:bodyPr/>
          <a:lstStyle/>
          <a:p>
            <a:r>
              <a:rPr lang="en-GB" dirty="0" smtClean="0">
                <a:latin typeface="Century Gothic" pitchFamily="34" charset="0"/>
              </a:rPr>
              <a:t>Mark Making in the Early Years</a:t>
            </a:r>
            <a:endParaRPr lang="en-GB" dirty="0">
              <a:latin typeface="Century Gothic" pitchFamily="34" charset="0"/>
            </a:endParaRPr>
          </a:p>
        </p:txBody>
      </p:sp>
      <p:pic>
        <p:nvPicPr>
          <p:cNvPr id="1026" name="Picture 2" descr="Image result for mark making in the early y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48880"/>
            <a:ext cx="60960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3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What can you do at home?</a:t>
            </a:r>
            <a:endParaRPr lang="en-GB" dirty="0">
              <a:latin typeface="Century Gothic" pitchFamily="34" charset="0"/>
            </a:endParaRPr>
          </a:p>
        </p:txBody>
      </p:sp>
      <p:sp>
        <p:nvSpPr>
          <p:cNvPr id="3" name="Content Placeholder 2"/>
          <p:cNvSpPr>
            <a:spLocks noGrp="1"/>
          </p:cNvSpPr>
          <p:nvPr>
            <p:ph idx="1"/>
          </p:nvPr>
        </p:nvSpPr>
        <p:spPr/>
        <p:txBody>
          <a:bodyPr>
            <a:normAutofit/>
          </a:bodyPr>
          <a:lstStyle/>
          <a:p>
            <a:r>
              <a:rPr lang="en-GB" dirty="0" smtClean="0">
                <a:latin typeface="Century Gothic" pitchFamily="34" charset="0"/>
              </a:rPr>
              <a:t>Continue to ensure children have access to a variety of resources to make marks.</a:t>
            </a:r>
          </a:p>
          <a:p>
            <a:pPr marL="0" indent="0">
              <a:buNone/>
            </a:pPr>
            <a:endParaRPr lang="en-GB" dirty="0" smtClean="0">
              <a:latin typeface="Century Gothic" pitchFamily="34" charset="0"/>
            </a:endParaRPr>
          </a:p>
          <a:p>
            <a:r>
              <a:rPr lang="en-GB" dirty="0" smtClean="0">
                <a:latin typeface="Century Gothic" pitchFamily="34" charset="0"/>
              </a:rPr>
              <a:t>Ask children what they are doing to develop their sense of mark making with a purpose. </a:t>
            </a:r>
            <a:r>
              <a:rPr lang="en-GB" dirty="0" err="1" smtClean="0">
                <a:latin typeface="Century Gothic" pitchFamily="34" charset="0"/>
              </a:rPr>
              <a:t>I.e</a:t>
            </a:r>
            <a:r>
              <a:rPr lang="en-GB" dirty="0" smtClean="0">
                <a:latin typeface="Century Gothic" pitchFamily="34" charset="0"/>
              </a:rPr>
              <a:t> shopping lists, copying, letter writing, card writing.</a:t>
            </a:r>
          </a:p>
        </p:txBody>
      </p:sp>
    </p:spTree>
    <p:extLst>
      <p:ext uri="{BB962C8B-B14F-4D97-AF65-F5344CB8AC3E}">
        <p14:creationId xmlns:p14="http://schemas.microsoft.com/office/powerpoint/2010/main" val="359354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Mark Making</a:t>
            </a:r>
            <a:endParaRPr lang="en-GB" dirty="0">
              <a:latin typeface="Century Gothic" pitchFamily="34" charset="0"/>
            </a:endParaRPr>
          </a:p>
        </p:txBody>
      </p:sp>
      <p:sp>
        <p:nvSpPr>
          <p:cNvPr id="3" name="Content Placeholder 2"/>
          <p:cNvSpPr>
            <a:spLocks noGrp="1"/>
          </p:cNvSpPr>
          <p:nvPr>
            <p:ph idx="1"/>
          </p:nvPr>
        </p:nvSpPr>
        <p:spPr/>
        <p:txBody>
          <a:bodyPr>
            <a:normAutofit fontScale="92500" lnSpcReduction="20000"/>
          </a:bodyPr>
          <a:lstStyle/>
          <a:p>
            <a:r>
              <a:rPr lang="en-GB" dirty="0"/>
              <a:t>Within the context of an active play-based learning environment, children will have many different ways of representing their thoughts and feelings in the early years. Some will choose music, dance or song, others will prefer to tell stories through role-play, drama or using small world resources, but most will at some point be naturally drawn to represent their ideas graphically. When children realise that marks can be used symbolically to carry meaning, in much the same way as the spoken word, they begin to use marks as tools to make their thinking visible. </a:t>
            </a:r>
          </a:p>
        </p:txBody>
      </p:sp>
    </p:spTree>
    <p:extLst>
      <p:ext uri="{BB962C8B-B14F-4D97-AF65-F5344CB8AC3E}">
        <p14:creationId xmlns:p14="http://schemas.microsoft.com/office/powerpoint/2010/main" val="69580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entury Gothic" pitchFamily="34" charset="0"/>
              </a:rPr>
              <a:t>Mark Making without the purpose of an end product</a:t>
            </a:r>
            <a:endParaRPr lang="en-GB" dirty="0">
              <a:latin typeface="Century Gothic" pitchFamily="34" charset="0"/>
            </a:endParaRPr>
          </a:p>
        </p:txBody>
      </p:sp>
      <p:sp>
        <p:nvSpPr>
          <p:cNvPr id="3" name="Content Placeholder 2"/>
          <p:cNvSpPr>
            <a:spLocks noGrp="1"/>
          </p:cNvSpPr>
          <p:nvPr>
            <p:ph idx="1"/>
          </p:nvPr>
        </p:nvSpPr>
        <p:spPr>
          <a:xfrm>
            <a:off x="457200" y="1600201"/>
            <a:ext cx="8229600" cy="2476872"/>
          </a:xfrm>
        </p:spPr>
        <p:txBody>
          <a:bodyPr>
            <a:normAutofit/>
          </a:bodyPr>
          <a:lstStyle/>
          <a:p>
            <a:r>
              <a:rPr lang="en-GB" sz="2400" dirty="0" smtClean="0"/>
              <a:t>When children first begin making marks they are sometimes </a:t>
            </a:r>
            <a:r>
              <a:rPr lang="en-GB" sz="2400" dirty="0"/>
              <a:t>made for the pure physical enjoyment of the </a:t>
            </a:r>
            <a:r>
              <a:rPr lang="en-GB" sz="2400" dirty="0" smtClean="0"/>
              <a:t>activity. On </a:t>
            </a:r>
            <a:r>
              <a:rPr lang="en-GB" sz="2400" dirty="0"/>
              <a:t>these occasions children have no interest in an end product at all; the physical activity is an end in itself and an opportunity for them to experiment and explore with their senses, developing confidence and dexterity through the process.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295" y="3933056"/>
            <a:ext cx="3384376" cy="2541587"/>
          </a:xfrm>
          <a:prstGeom prst="rect">
            <a:avLst/>
          </a:prstGeom>
        </p:spPr>
      </p:pic>
    </p:spTree>
    <p:extLst>
      <p:ext uri="{BB962C8B-B14F-4D97-AF65-F5344CB8AC3E}">
        <p14:creationId xmlns:p14="http://schemas.microsoft.com/office/powerpoint/2010/main" val="263503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latin typeface="Century Gothic" pitchFamily="34" charset="0"/>
              </a:rPr>
              <a:t>Mark Making with Purpose</a:t>
            </a:r>
            <a:endParaRPr lang="en-GB" dirty="0">
              <a:latin typeface="Century Gothic" pitchFamily="34" charset="0"/>
            </a:endParaRPr>
          </a:p>
        </p:txBody>
      </p:sp>
      <p:sp>
        <p:nvSpPr>
          <p:cNvPr id="3" name="Content Placeholder 2"/>
          <p:cNvSpPr>
            <a:spLocks noGrp="1"/>
          </p:cNvSpPr>
          <p:nvPr>
            <p:ph idx="1"/>
          </p:nvPr>
        </p:nvSpPr>
        <p:spPr>
          <a:xfrm>
            <a:off x="467544" y="1268760"/>
            <a:ext cx="8229600" cy="2188840"/>
          </a:xfrm>
        </p:spPr>
        <p:txBody>
          <a:bodyPr>
            <a:normAutofit/>
          </a:bodyPr>
          <a:lstStyle/>
          <a:p>
            <a:r>
              <a:rPr lang="en-GB" sz="2400" dirty="0" smtClean="0"/>
              <a:t>At other times and as children develop their interest and skill in mark making they begin to want to give meaning to their marks to inform, tell stories and make observations. </a:t>
            </a:r>
            <a:endParaRPr lang="en-GB"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40968"/>
            <a:ext cx="3785622" cy="333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ellie.baxter\Pictures\mark making\police officer not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140968"/>
            <a:ext cx="4182511"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0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Making sense of the world </a:t>
            </a:r>
            <a:endParaRPr lang="en-GB" dirty="0">
              <a:latin typeface="Century Gothic" pitchFamily="34" charset="0"/>
            </a:endParaRPr>
          </a:p>
        </p:txBody>
      </p:sp>
      <p:sp>
        <p:nvSpPr>
          <p:cNvPr id="5" name="AutoShape 2" descr="https://tapestryjournal.com/media/fromTapestry1/c6/pages/s_1344/p_09-2016/m_f45287160f8f87a1fb5abd176d6591c6.jpg?key=59a9abe699a4a5fb6f44f3344d9a282f21fd04e41863d581fb6a1877a596ad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tapestryjournal.com/media/fromTapestry1/c6/pages/s_1344/p_09-2016/m_f45287160f8f87a1fb5abd176d6591c6.jpg?key=59a9abe699a4a5fb6f44f3344d9a282f21fd04e41863d581fb6a1877a596ad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76" y="1260299"/>
            <a:ext cx="3308352" cy="24844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3141" y="1440100"/>
            <a:ext cx="3068930" cy="2304694"/>
          </a:xfrm>
          <a:prstGeom prst="rect">
            <a:avLst/>
          </a:prstGeom>
        </p:spPr>
      </p:pic>
      <p:sp>
        <p:nvSpPr>
          <p:cNvPr id="9" name="AutoShape 6" descr="https://tapestryjournal.com/media/fromTapestry1/c6/pages/s_1344/p_09-2016/m_f45287160f8f87a1fb5abd176d6591c6.jpg?key=59a9abe699a4a5fb6f44f3344d9a282f21fd04e41863d581fb6a1877a596ad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17" y="3284984"/>
            <a:ext cx="2876575" cy="216024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120" y="3284984"/>
            <a:ext cx="3127768" cy="234888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3848" y="3573016"/>
            <a:ext cx="2322258" cy="3096344"/>
          </a:xfrm>
          <a:prstGeom prst="rect">
            <a:avLst/>
          </a:prstGeom>
        </p:spPr>
      </p:pic>
    </p:spTree>
    <p:extLst>
      <p:ext uri="{BB962C8B-B14F-4D97-AF65-F5344CB8AC3E}">
        <p14:creationId xmlns:p14="http://schemas.microsoft.com/office/powerpoint/2010/main" val="426871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Dough Gym </a:t>
            </a:r>
            <a:endParaRPr lang="en-GB" dirty="0">
              <a:latin typeface="Century Gothic" pitchFamily="34" charset="0"/>
            </a:endParaRPr>
          </a:p>
        </p:txBody>
      </p:sp>
      <p:sp>
        <p:nvSpPr>
          <p:cNvPr id="3" name="Content Placeholder 2"/>
          <p:cNvSpPr>
            <a:spLocks noGrp="1"/>
          </p:cNvSpPr>
          <p:nvPr>
            <p:ph idx="1"/>
          </p:nvPr>
        </p:nvSpPr>
        <p:spPr>
          <a:xfrm>
            <a:off x="457200" y="1600201"/>
            <a:ext cx="8229600" cy="1828799"/>
          </a:xfrm>
        </p:spPr>
        <p:txBody>
          <a:bodyPr>
            <a:normAutofit/>
          </a:bodyPr>
          <a:lstStyle/>
          <a:p>
            <a:r>
              <a:rPr lang="en-GB" sz="2400" dirty="0"/>
              <a:t>A single drawing may help a child to develop concepts relating to problem solving, reasoning and numeracy or knowledge and understanding of the world, as well as improving their physical coordination.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501008"/>
            <a:ext cx="3578092" cy="2708920"/>
          </a:xfrm>
          <a:prstGeom prst="rect">
            <a:avLst/>
          </a:prstGeom>
        </p:spPr>
      </p:pic>
      <p:sp>
        <p:nvSpPr>
          <p:cNvPr id="5" name="TextBox 4"/>
          <p:cNvSpPr txBox="1"/>
          <p:nvPr/>
        </p:nvSpPr>
        <p:spPr>
          <a:xfrm>
            <a:off x="4572000" y="3501008"/>
            <a:ext cx="4104456" cy="3231654"/>
          </a:xfrm>
          <a:prstGeom prst="rect">
            <a:avLst/>
          </a:prstGeom>
          <a:noFill/>
        </p:spPr>
        <p:txBody>
          <a:bodyPr wrap="square" rtlCol="0">
            <a:spAutoFit/>
          </a:bodyPr>
          <a:lstStyle/>
          <a:p>
            <a:r>
              <a:rPr lang="en-GB" sz="2400" dirty="0" smtClean="0">
                <a:latin typeface="Century Gothic" pitchFamily="34" charset="0"/>
              </a:rPr>
              <a:t>Dough gym was developed by Alistair Bryce-Clegg to develop children’s motor ability and help strengthen their fingers as they get ready to write. </a:t>
            </a:r>
            <a:r>
              <a:rPr lang="en-GB" dirty="0" smtClean="0">
                <a:latin typeface="Century Gothic" pitchFamily="34" charset="0"/>
              </a:rPr>
              <a:t>https://www.youtube.com/watch?v=htzhoKbGbBc</a:t>
            </a:r>
            <a:endParaRPr lang="en-GB" dirty="0">
              <a:latin typeface="Century Gothic" pitchFamily="34" charset="0"/>
            </a:endParaRPr>
          </a:p>
        </p:txBody>
      </p:sp>
    </p:spTree>
    <p:extLst>
      <p:ext uri="{BB962C8B-B14F-4D97-AF65-F5344CB8AC3E}">
        <p14:creationId xmlns:p14="http://schemas.microsoft.com/office/powerpoint/2010/main" val="133692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Funky Fingers</a:t>
            </a:r>
            <a:endParaRPr lang="en-GB" dirty="0">
              <a:latin typeface="Century Gothic"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96" y="1340768"/>
            <a:ext cx="1686934" cy="25202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1678496"/>
            <a:ext cx="2085696" cy="27809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080120"/>
            <a:ext cx="2085696" cy="278092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2463" y="4221088"/>
            <a:ext cx="1849101" cy="247565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2160" y="4095836"/>
            <a:ext cx="1950681" cy="2600908"/>
          </a:xfrm>
          <a:prstGeom prst="rect">
            <a:avLst/>
          </a:prstGeom>
        </p:spPr>
      </p:pic>
    </p:spTree>
    <p:extLst>
      <p:ext uri="{BB962C8B-B14F-4D97-AF65-F5344CB8AC3E}">
        <p14:creationId xmlns:p14="http://schemas.microsoft.com/office/powerpoint/2010/main" val="66232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Mark Making in Skippers</a:t>
            </a:r>
            <a:endParaRPr lang="en-GB" dirty="0">
              <a:latin typeface="Century Gothic" pitchFamily="34" charset="0"/>
            </a:endParaRPr>
          </a:p>
        </p:txBody>
      </p:sp>
      <p:sp>
        <p:nvSpPr>
          <p:cNvPr id="3" name="Content Placeholder 2"/>
          <p:cNvSpPr>
            <a:spLocks noGrp="1"/>
          </p:cNvSpPr>
          <p:nvPr>
            <p:ph idx="1"/>
          </p:nvPr>
        </p:nvSpPr>
        <p:spPr>
          <a:xfrm>
            <a:off x="395536" y="1102152"/>
            <a:ext cx="8229600" cy="1396751"/>
          </a:xfrm>
        </p:spPr>
        <p:txBody>
          <a:bodyPr>
            <a:normAutofit/>
          </a:bodyPr>
          <a:lstStyle/>
          <a:p>
            <a:r>
              <a:rPr lang="en-GB" sz="2400" dirty="0" smtClean="0"/>
              <a:t>It is vital that each child in Skippers has access to a variety of resources to mark make in every area of the classroom both inside and out.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348880"/>
            <a:ext cx="2935996" cy="22048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2060848"/>
            <a:ext cx="3319539" cy="24928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046602"/>
            <a:ext cx="1977684" cy="263691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293096"/>
            <a:ext cx="2935996" cy="220486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7784" y="4509120"/>
            <a:ext cx="2301259" cy="172819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0032" y="4509120"/>
            <a:ext cx="2304256" cy="172819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1560" y="4653136"/>
            <a:ext cx="2456567" cy="1844824"/>
          </a:xfrm>
          <a:prstGeom prst="rect">
            <a:avLst/>
          </a:prstGeom>
        </p:spPr>
      </p:pic>
    </p:spTree>
    <p:extLst>
      <p:ext uri="{BB962C8B-B14F-4D97-AF65-F5344CB8AC3E}">
        <p14:creationId xmlns:p14="http://schemas.microsoft.com/office/powerpoint/2010/main" val="407415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Mark Making in Skippers</a:t>
            </a:r>
            <a:endParaRPr lang="en-GB" dirty="0">
              <a:latin typeface="Century Gothic"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772816"/>
            <a:ext cx="2552452" cy="19168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1230143"/>
            <a:ext cx="3511311" cy="263691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356992"/>
            <a:ext cx="2924522" cy="292452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4077072"/>
            <a:ext cx="1866900" cy="244792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7824" y="4077072"/>
            <a:ext cx="2703445" cy="2027584"/>
          </a:xfrm>
          <a:prstGeom prst="rect">
            <a:avLst/>
          </a:prstGeom>
        </p:spPr>
      </p:pic>
    </p:spTree>
    <p:extLst>
      <p:ext uri="{BB962C8B-B14F-4D97-AF65-F5344CB8AC3E}">
        <p14:creationId xmlns:p14="http://schemas.microsoft.com/office/powerpoint/2010/main" val="2194431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672</Words>
  <Application>Microsoft Office PowerPoint</Application>
  <PresentationFormat>On-screen Show (4:3)</PresentationFormat>
  <Paragraphs>37</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Mark Making in the Early Years</vt:lpstr>
      <vt:lpstr>Mark Making</vt:lpstr>
      <vt:lpstr>Mark Making without the purpose of an end product</vt:lpstr>
      <vt:lpstr>Mark Making with Purpose</vt:lpstr>
      <vt:lpstr>Making sense of the world </vt:lpstr>
      <vt:lpstr>Dough Gym </vt:lpstr>
      <vt:lpstr>Funky Fingers</vt:lpstr>
      <vt:lpstr>Mark Making in Skippers</vt:lpstr>
      <vt:lpstr>Mark Making in Skippers</vt:lpstr>
      <vt:lpstr>What can you do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Making in the Early Years</dc:title>
  <dc:creator>Ellie.Baxter</dc:creator>
  <cp:lastModifiedBy>Lockerley Endowed Primary School</cp:lastModifiedBy>
  <cp:revision>10</cp:revision>
  <dcterms:created xsi:type="dcterms:W3CDTF">2017-03-20T13:25:16Z</dcterms:created>
  <dcterms:modified xsi:type="dcterms:W3CDTF">2022-07-01T19:51:06Z</dcterms:modified>
</cp:coreProperties>
</file>