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21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97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21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9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38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8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89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29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44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60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C64E8-F6F4-49C8-8D94-AA7F0A5E78A4}" type="datetimeFigureOut">
              <a:rPr lang="en-GB" smtClean="0"/>
              <a:t>01/07/2022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662C2-6B01-4264-9A48-391ED37638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91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xfordowl.co.uk/for-home/reading-owl/find-a-book/read-write-inc-phonics--1/sound-blending-phonics-vide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foundationyears.org.uk/files/2015/03/4Children_ParentsGuide_2015_WEB.pdf" TargetMode="External"/><Relationship Id="rId4" Type="http://schemas.openxmlformats.org/officeDocument/2006/relationships/hyperlink" Target="https://www.bbc.co.uk/tiny-happy-peopl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01015"/>
            <a:ext cx="9144000" cy="14192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entury Gothic" panose="020B0502020202020204" pitchFamily="34" charset="0"/>
              </a:rPr>
              <a:t>Lockerley Primary School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73442"/>
            <a:ext cx="9144000" cy="458924"/>
          </a:xfrm>
        </p:spPr>
        <p:txBody>
          <a:bodyPr/>
          <a:lstStyle/>
          <a:p>
            <a:r>
              <a:rPr lang="en-GB" dirty="0" smtClean="0">
                <a:latin typeface="Century Gothic" panose="020B0502020202020204" pitchFamily="34" charset="0"/>
              </a:rPr>
              <a:t>‘Believe Together, </a:t>
            </a:r>
            <a:r>
              <a:rPr lang="en-GB" dirty="0">
                <a:latin typeface="Century Gothic" panose="020B0502020202020204" pitchFamily="34" charset="0"/>
              </a:rPr>
              <a:t>A</a:t>
            </a:r>
            <a:r>
              <a:rPr lang="en-GB" dirty="0" smtClean="0">
                <a:latin typeface="Century Gothic" panose="020B0502020202020204" pitchFamily="34" charset="0"/>
              </a:rPr>
              <a:t>chieve </a:t>
            </a:r>
            <a:r>
              <a:rPr lang="en-GB" dirty="0">
                <a:latin typeface="Century Gothic" panose="020B0502020202020204" pitchFamily="34" charset="0"/>
              </a:rPr>
              <a:t>T</a:t>
            </a:r>
            <a:r>
              <a:rPr lang="en-GB" dirty="0" smtClean="0">
                <a:latin typeface="Century Gothic" panose="020B0502020202020204" pitchFamily="34" charset="0"/>
              </a:rPr>
              <a:t>ogether’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69" y="1920240"/>
            <a:ext cx="1853202" cy="185320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0" y="4483054"/>
            <a:ext cx="9144000" cy="1419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Century Gothic" panose="020B0502020202020204" pitchFamily="34" charset="0"/>
              </a:rPr>
              <a:t>Phonics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62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402328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4</a:t>
            </a:r>
            <a:r>
              <a:rPr lang="en-GB" sz="2000" b="1" dirty="0" smtClean="0">
                <a:latin typeface="Century Gothic" panose="020B0502020202020204" pitchFamily="34" charset="0"/>
              </a:rPr>
              <a:t> – Usually end of Year R/beginning of Year 1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85286" y="2493575"/>
            <a:ext cx="10635708" cy="3789659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A short phase – blending and segmenting previous phonemes and graphemes learnt.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Longer </a:t>
            </a:r>
            <a:r>
              <a:rPr lang="en-GB" sz="3200" dirty="0">
                <a:latin typeface="Century Gothic" panose="020B0502020202020204" pitchFamily="34" charset="0"/>
              </a:rPr>
              <a:t>words with adjacent consonants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Blends </a:t>
            </a:r>
            <a:r>
              <a:rPr lang="en-GB" sz="3200" dirty="0">
                <a:latin typeface="Century Gothic" panose="020B0502020202020204" pitchFamily="34" charset="0"/>
              </a:rPr>
              <a:t>e.g. </a:t>
            </a:r>
            <a:r>
              <a:rPr lang="en-GB" sz="3200" dirty="0" err="1">
                <a:latin typeface="Century Gothic" panose="020B0502020202020204" pitchFamily="34" charset="0"/>
              </a:rPr>
              <a:t>nk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>
                <a:latin typeface="Century Gothic" panose="020B0502020202020204" pitchFamily="34" charset="0"/>
              </a:rPr>
              <a:t>bl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>
                <a:latin typeface="Century Gothic" panose="020B0502020202020204" pitchFamily="34" charset="0"/>
              </a:rPr>
              <a:t>sn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>
                <a:latin typeface="Century Gothic" panose="020B0502020202020204" pitchFamily="34" charset="0"/>
              </a:rPr>
              <a:t>tw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43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402328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5</a:t>
            </a:r>
            <a:r>
              <a:rPr lang="en-GB" sz="2000" b="1" dirty="0" smtClean="0">
                <a:latin typeface="Century Gothic" panose="020B0502020202020204" pitchFamily="34" charset="0"/>
              </a:rPr>
              <a:t> – Usually throughout the whole of Year 1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77997" y="2519702"/>
            <a:ext cx="10635708" cy="3789659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Able to represent the 44 phonemes.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Two </a:t>
            </a:r>
            <a:r>
              <a:rPr lang="en-GB" sz="3200" dirty="0">
                <a:latin typeface="Century Gothic" panose="020B0502020202020204" pitchFamily="34" charset="0"/>
              </a:rPr>
              <a:t>letters e.g. ay, </a:t>
            </a:r>
            <a:r>
              <a:rPr lang="en-GB" sz="3200" dirty="0" err="1">
                <a:latin typeface="Century Gothic" panose="020B0502020202020204" pitchFamily="34" charset="0"/>
              </a:rPr>
              <a:t>ou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 smtClean="0">
                <a:latin typeface="Century Gothic" panose="020B0502020202020204" pitchFamily="34" charset="0"/>
              </a:rPr>
              <a:t>ea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CVC </a:t>
            </a:r>
            <a:r>
              <a:rPr lang="en-GB" sz="3200" dirty="0">
                <a:latin typeface="Century Gothic" panose="020B0502020202020204" pitchFamily="34" charset="0"/>
              </a:rPr>
              <a:t>blending and segmenting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Alternative </a:t>
            </a:r>
            <a:r>
              <a:rPr lang="en-GB" sz="3200" dirty="0">
                <a:latin typeface="Century Gothic" panose="020B0502020202020204" pitchFamily="34" charset="0"/>
              </a:rPr>
              <a:t>pronunciations e.g. tin, wild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Alternative </a:t>
            </a:r>
            <a:r>
              <a:rPr lang="en-GB" sz="3200" dirty="0">
                <a:latin typeface="Century Gothic" panose="020B0502020202020204" pitchFamily="34" charset="0"/>
              </a:rPr>
              <a:t>spellings e.g. train and eight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72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402328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6</a:t>
            </a:r>
            <a:r>
              <a:rPr lang="en-GB" sz="2000" b="1" dirty="0" smtClean="0">
                <a:latin typeface="Century Gothic" panose="020B0502020202020204" pitchFamily="34" charset="0"/>
              </a:rPr>
              <a:t> – Usually throughout the whole of Year 2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72223" y="2493575"/>
            <a:ext cx="10635708" cy="3789659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Reading familiar words automatically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Decoding </a:t>
            </a:r>
            <a:r>
              <a:rPr lang="en-GB" sz="3200" dirty="0">
                <a:latin typeface="Century Gothic" panose="020B0502020202020204" pitchFamily="34" charset="0"/>
              </a:rPr>
              <a:t>words quickly and silently through an established sounding and blending routine.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Children </a:t>
            </a:r>
            <a:r>
              <a:rPr lang="en-GB" sz="3200" dirty="0">
                <a:latin typeface="Century Gothic" panose="020B0502020202020204" pitchFamily="34" charset="0"/>
              </a:rPr>
              <a:t>become fluent readers and accurate spellers.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924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8077" y="119288"/>
            <a:ext cx="9144000" cy="141922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latin typeface="Century Gothic" panose="020B0502020202020204" pitchFamily="34" charset="0"/>
              </a:rPr>
              <a:t>Blending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54658" y="1765209"/>
            <a:ext cx="10635708" cy="4531088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latin typeface="Century Gothic" panose="020B0502020202020204" pitchFamily="34" charset="0"/>
              </a:rPr>
              <a:t>To draw individual sounds together to pronounce a word e.g. s-n-a-p, blended together, reads snap. </a:t>
            </a:r>
            <a:endParaRPr lang="en-GB" sz="3200" b="1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Ways </a:t>
            </a:r>
            <a:r>
              <a:rPr lang="en-GB" sz="3200" dirty="0">
                <a:latin typeface="Century Gothic" panose="020B0502020202020204" pitchFamily="34" charset="0"/>
              </a:rPr>
              <a:t>to support blending at home: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</a:rPr>
              <a:t>Robot </a:t>
            </a:r>
            <a:r>
              <a:rPr lang="en-GB" sz="2800" dirty="0">
                <a:latin typeface="Century Gothic" panose="020B0502020202020204" pitchFamily="34" charset="0"/>
              </a:rPr>
              <a:t>arms / disco dancing • </a:t>
            </a:r>
            <a:endParaRPr lang="en-GB" sz="2800" dirty="0" smtClean="0">
              <a:latin typeface="Century Gothic" panose="020B0502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</a:rPr>
              <a:t>Segmenting </a:t>
            </a:r>
            <a:r>
              <a:rPr lang="en-GB" sz="2800" dirty="0">
                <a:latin typeface="Century Gothic" panose="020B0502020202020204" pitchFamily="34" charset="0"/>
              </a:rPr>
              <a:t>words (e.g. everyday </a:t>
            </a:r>
            <a:r>
              <a:rPr lang="en-GB" sz="2800" dirty="0" smtClean="0">
                <a:latin typeface="Century Gothic" panose="020B0502020202020204" pitchFamily="34" charset="0"/>
              </a:rPr>
              <a:t>objects)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</a:rPr>
              <a:t>Representing </a:t>
            </a:r>
            <a:r>
              <a:rPr lang="en-GB" sz="2800" dirty="0">
                <a:latin typeface="Century Gothic" panose="020B0502020202020204" pitchFamily="34" charset="0"/>
              </a:rPr>
              <a:t>digraphs and </a:t>
            </a:r>
            <a:r>
              <a:rPr lang="en-GB" sz="2800" dirty="0" err="1">
                <a:latin typeface="Century Gothic" panose="020B0502020202020204" pitchFamily="34" charset="0"/>
              </a:rPr>
              <a:t>trigraphs</a:t>
            </a:r>
            <a:r>
              <a:rPr lang="en-GB" sz="2800" dirty="0">
                <a:latin typeface="Century Gothic" panose="020B0502020202020204" pitchFamily="34" charset="0"/>
              </a:rPr>
              <a:t> on your arm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</a:rPr>
              <a:t>Use </a:t>
            </a:r>
            <a:r>
              <a:rPr lang="en-GB" sz="2800" dirty="0">
                <a:latin typeface="Century Gothic" panose="020B0502020202020204" pitchFamily="34" charset="0"/>
              </a:rPr>
              <a:t>of flashcards to help create </a:t>
            </a:r>
            <a:r>
              <a:rPr lang="en-GB" sz="2800" dirty="0" smtClean="0">
                <a:latin typeface="Century Gothic" panose="020B0502020202020204" pitchFamily="34" charset="0"/>
              </a:rPr>
              <a:t>words</a:t>
            </a:r>
          </a:p>
          <a:p>
            <a:pPr lvl="1" algn="l"/>
            <a:endParaRPr lang="en-GB" sz="2800" dirty="0" smtClean="0">
              <a:latin typeface="Century Gothic" panose="020B0502020202020204" pitchFamily="34" charset="0"/>
            </a:endParaRPr>
          </a:p>
          <a:p>
            <a:pPr lvl="1" algn="l"/>
            <a:r>
              <a:rPr lang="en-GB" dirty="0" smtClean="0">
                <a:latin typeface="Century Gothic" panose="020B0502020202020204" pitchFamily="34" charset="0"/>
                <a:hlinkClick r:id="rId3"/>
              </a:rPr>
              <a:t>https</a:t>
            </a:r>
            <a:r>
              <a:rPr lang="en-GB" dirty="0">
                <a:latin typeface="Century Gothic" panose="020B0502020202020204" pitchFamily="34" charset="0"/>
                <a:hlinkClick r:id="rId3"/>
              </a:rPr>
              <a:t>://www.oxfordowl.co.uk/for-home/reading-owl/find-a-book/read-write-inc-phonics--</a:t>
            </a:r>
            <a:r>
              <a:rPr lang="en-GB" dirty="0" smtClean="0">
                <a:latin typeface="Century Gothic" panose="020B0502020202020204" pitchFamily="34" charset="0"/>
                <a:hlinkClick r:id="rId3"/>
              </a:rPr>
              <a:t>1/sound-blending-phonics-video</a:t>
            </a:r>
            <a:endParaRPr lang="en-GB" dirty="0" smtClean="0">
              <a:latin typeface="Century Gothic" panose="020B0502020202020204" pitchFamily="34" charset="0"/>
            </a:endParaRPr>
          </a:p>
          <a:p>
            <a:pPr lvl="1" algn="l"/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92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8077" y="119288"/>
            <a:ext cx="9144000" cy="141922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latin typeface="Century Gothic" panose="020B0502020202020204" pitchFamily="34" charset="0"/>
              </a:rPr>
              <a:t>Supporting Phonics at Home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54658" y="1765209"/>
            <a:ext cx="10635708" cy="453108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Reading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Useful websites </a:t>
            </a:r>
            <a:endParaRPr lang="en-GB" sz="3200" dirty="0">
              <a:latin typeface="Century Gothic" panose="020B0502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  <a:hlinkClick r:id="rId3"/>
              </a:rPr>
              <a:t>Phonics play </a:t>
            </a:r>
            <a:endParaRPr lang="en-GB" sz="2800" dirty="0" smtClean="0">
              <a:latin typeface="Century Gothic" panose="020B0502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  <a:hlinkClick r:id="rId4"/>
              </a:rPr>
              <a:t>Tiny Happy People </a:t>
            </a:r>
            <a:endParaRPr lang="en-GB" sz="2800" dirty="0" smtClean="0">
              <a:latin typeface="Century Gothic" panose="020B0502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entury Gothic" panose="020B0502020202020204" pitchFamily="34" charset="0"/>
                <a:hlinkClick r:id="rId5"/>
              </a:rPr>
              <a:t>What </a:t>
            </a:r>
            <a:r>
              <a:rPr lang="en-GB" sz="2800" dirty="0">
                <a:latin typeface="Century Gothic" panose="020B0502020202020204" pitchFamily="34" charset="0"/>
                <a:hlinkClick r:id="rId5"/>
              </a:rPr>
              <a:t>to Expect, When</a:t>
            </a:r>
            <a:r>
              <a:rPr lang="en-GB" sz="2800" dirty="0" smtClean="0">
                <a:latin typeface="Century Gothic" panose="020B0502020202020204" pitchFamily="34" charset="0"/>
                <a:hlinkClick r:id="rId5"/>
              </a:rPr>
              <a:t>?</a:t>
            </a:r>
            <a:endParaRPr lang="en-GB" sz="2800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 Learning letter sounds and word building Year R (see next slide for ideas)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Phoneme </a:t>
            </a:r>
            <a:r>
              <a:rPr lang="en-GB" sz="3200" dirty="0">
                <a:latin typeface="Century Gothic" panose="020B0502020202020204" pitchFamily="34" charset="0"/>
              </a:rPr>
              <a:t>and tricky word cards - Practise at home (these will be given out after half term) </a:t>
            </a:r>
            <a:endParaRPr lang="en-GB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8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718002"/>
            <a:ext cx="9144000" cy="1419225"/>
          </a:xfrm>
        </p:spPr>
        <p:txBody>
          <a:bodyPr>
            <a:no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Hopefully by the end you will…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24149" y="1427615"/>
            <a:ext cx="9144000" cy="1419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5400" dirty="0" smtClean="0">
              <a:latin typeface="Century Gothic" panose="020B0502020202020204" pitchFamily="34" charset="0"/>
            </a:endParaRPr>
          </a:p>
        </p:txBody>
      </p:sp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16873" y="2702965"/>
            <a:ext cx="9651276" cy="3083881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Greater understanding of </a:t>
            </a:r>
            <a:r>
              <a:rPr lang="en-GB" sz="3200" dirty="0" smtClean="0">
                <a:latin typeface="Century Gothic" panose="020B0502020202020204" pitchFamily="34" charset="0"/>
              </a:rPr>
              <a:t>phonics.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Knowledge </a:t>
            </a:r>
            <a:r>
              <a:rPr lang="en-GB" sz="3200" dirty="0">
                <a:latin typeface="Century Gothic" panose="020B0502020202020204" pitchFamily="34" charset="0"/>
              </a:rPr>
              <a:t>of the structure of our phonics </a:t>
            </a:r>
            <a:r>
              <a:rPr lang="en-GB" sz="3200" dirty="0" smtClean="0">
                <a:latin typeface="Century Gothic" panose="020B0502020202020204" pitchFamily="34" charset="0"/>
              </a:rPr>
              <a:t>sessions.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Understanding </a:t>
            </a:r>
            <a:r>
              <a:rPr lang="en-GB" sz="3200" dirty="0">
                <a:latin typeface="Century Gothic" panose="020B0502020202020204" pitchFamily="34" charset="0"/>
              </a:rPr>
              <a:t>of some of the terminology.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Gather </a:t>
            </a:r>
            <a:r>
              <a:rPr lang="en-GB" sz="3200" dirty="0">
                <a:latin typeface="Century Gothic" panose="020B0502020202020204" pitchFamily="34" charset="0"/>
              </a:rPr>
              <a:t>some ideas and techniques to support children at home.</a:t>
            </a:r>
            <a:endParaRPr lang="en-GB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85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22959"/>
            <a:ext cx="9144000" cy="1419225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latin typeface="Century Gothic" panose="020B0502020202020204" pitchFamily="34" charset="0"/>
              </a:rPr>
              <a:t>What is Phonics?</a:t>
            </a:r>
            <a:endParaRPr lang="en-GB" sz="80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99" y="2571952"/>
            <a:ext cx="8978537" cy="390722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Skills of segmentation and blending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Knowledge </a:t>
            </a:r>
            <a:r>
              <a:rPr lang="en-GB" sz="3200" dirty="0">
                <a:latin typeface="Century Gothic" panose="020B0502020202020204" pitchFamily="34" charset="0"/>
              </a:rPr>
              <a:t>of alphabetical </a:t>
            </a:r>
            <a:r>
              <a:rPr lang="en-GB" sz="3200" dirty="0" smtClean="0">
                <a:latin typeface="Century Gothic" panose="020B0502020202020204" pitchFamily="34" charset="0"/>
              </a:rPr>
              <a:t>code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Identifying </a:t>
            </a:r>
            <a:r>
              <a:rPr lang="en-GB" sz="3200" dirty="0">
                <a:latin typeface="Century Gothic" panose="020B0502020202020204" pitchFamily="34" charset="0"/>
              </a:rPr>
              <a:t>sounds in words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Recognising </a:t>
            </a:r>
            <a:r>
              <a:rPr lang="en-GB" sz="3200" dirty="0">
                <a:latin typeface="Century Gothic" panose="020B0502020202020204" pitchFamily="34" charset="0"/>
              </a:rPr>
              <a:t>common spellings of each phoneme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Blending </a:t>
            </a:r>
            <a:r>
              <a:rPr lang="en-GB" sz="3200" dirty="0">
                <a:latin typeface="Century Gothic" panose="020B0502020202020204" pitchFamily="34" charset="0"/>
              </a:rPr>
              <a:t>phonemes in </a:t>
            </a:r>
            <a:r>
              <a:rPr lang="en-GB" sz="3200" dirty="0" smtClean="0">
                <a:latin typeface="Century Gothic" panose="020B0502020202020204" pitchFamily="34" charset="0"/>
              </a:rPr>
              <a:t>reading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Segmenting </a:t>
            </a:r>
            <a:r>
              <a:rPr lang="en-GB" sz="3200" dirty="0">
                <a:latin typeface="Century Gothic" panose="020B0502020202020204" pitchFamily="34" charset="0"/>
              </a:rPr>
              <a:t>phonemes in spelling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47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226695"/>
            <a:ext cx="9144000" cy="141922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latin typeface="Century Gothic" panose="020B0502020202020204" pitchFamily="34" charset="0"/>
              </a:rPr>
              <a:t>Phonics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747879" y="2024743"/>
            <a:ext cx="9068165" cy="4258491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Technical terms (these are words that we use with the children in their phonics session): </a:t>
            </a:r>
            <a:endParaRPr lang="en-GB" sz="3200" b="1" dirty="0" smtClean="0">
              <a:latin typeface="Century Gothic" panose="020B0502020202020204" pitchFamily="34" charset="0"/>
            </a:endParaRP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Phoneme </a:t>
            </a: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Grapheme </a:t>
            </a: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CVC </a:t>
            </a:r>
            <a:r>
              <a:rPr lang="en-GB" sz="3200" dirty="0">
                <a:latin typeface="Century Gothic" panose="020B0502020202020204" pitchFamily="34" charset="0"/>
              </a:rPr>
              <a:t>/ VC / CV / CVCC / </a:t>
            </a:r>
            <a:r>
              <a:rPr lang="en-GB" sz="3200" dirty="0" smtClean="0">
                <a:latin typeface="Century Gothic" panose="020B0502020202020204" pitchFamily="34" charset="0"/>
              </a:rPr>
              <a:t>CCVC</a:t>
            </a: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Digraph </a:t>
            </a:r>
            <a:r>
              <a:rPr lang="en-GB" sz="3200" dirty="0">
                <a:latin typeface="Century Gothic" panose="020B0502020202020204" pitchFamily="34" charset="0"/>
              </a:rPr>
              <a:t>/ vowel digraph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algn="l"/>
            <a:r>
              <a:rPr lang="en-GB" sz="3200" dirty="0" smtClean="0">
                <a:latin typeface="Century Gothic" panose="020B0502020202020204" pitchFamily="34" charset="0"/>
              </a:rPr>
              <a:t>Segment</a:t>
            </a:r>
            <a:endParaRPr lang="en-GB" sz="4100" dirty="0" smtClean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96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226695"/>
            <a:ext cx="9144000" cy="141922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latin typeface="Century Gothic" panose="020B0502020202020204" pitchFamily="34" charset="0"/>
              </a:rPr>
              <a:t>Phonics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44584" y="1872616"/>
            <a:ext cx="10149840" cy="4658813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GB" sz="3200" b="1" dirty="0" smtClean="0">
                <a:latin typeface="Century Gothic" panose="020B0502020202020204" pitchFamily="34" charset="0"/>
              </a:rPr>
              <a:t>Phoneme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r>
              <a:rPr lang="en-GB" sz="3200" dirty="0">
                <a:latin typeface="Century Gothic" panose="020B0502020202020204" pitchFamily="34" charset="0"/>
              </a:rPr>
              <a:t>– the smallest single identifiable sound, e.g. ‘</a:t>
            </a:r>
            <a:r>
              <a:rPr lang="en-GB" sz="3200" dirty="0" err="1">
                <a:latin typeface="Century Gothic" panose="020B0502020202020204" pitchFamily="34" charset="0"/>
              </a:rPr>
              <a:t>sh</a:t>
            </a:r>
            <a:r>
              <a:rPr lang="en-GB" sz="3200" dirty="0">
                <a:latin typeface="Century Gothic" panose="020B0502020202020204" pitchFamily="34" charset="0"/>
              </a:rPr>
              <a:t>’ – one sound. </a:t>
            </a:r>
            <a:endParaRPr lang="en-GB" sz="3200" dirty="0" smtClean="0">
              <a:latin typeface="Century Gothic" panose="020B0502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GB" sz="3200" b="1" dirty="0" smtClean="0">
                <a:latin typeface="Century Gothic" panose="020B0502020202020204" pitchFamily="34" charset="0"/>
              </a:rPr>
              <a:t>Grapheme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r>
              <a:rPr lang="en-GB" sz="3200" dirty="0">
                <a:latin typeface="Century Gothic" panose="020B0502020202020204" pitchFamily="34" charset="0"/>
              </a:rPr>
              <a:t>- a letter or a group of letters representing one sound. How the sound is represented e.g. how it is written.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GB" sz="3200" b="1" dirty="0" smtClean="0">
                <a:latin typeface="Century Gothic" panose="020B0502020202020204" pitchFamily="34" charset="0"/>
              </a:rPr>
              <a:t>CVC </a:t>
            </a:r>
            <a:r>
              <a:rPr lang="en-GB" sz="3200" b="1" dirty="0">
                <a:latin typeface="Century Gothic" panose="020B0502020202020204" pitchFamily="34" charset="0"/>
              </a:rPr>
              <a:t>/ VC / CV / CVCC / CCVC </a:t>
            </a:r>
            <a:r>
              <a:rPr lang="en-GB" sz="3200" dirty="0">
                <a:latin typeface="Century Gothic" panose="020B0502020202020204" pitchFamily="34" charset="0"/>
              </a:rPr>
              <a:t>– Consonant / Vowel e.g. cat, is, to, frog, duck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GB" sz="3200" b="1" dirty="0" smtClean="0">
                <a:latin typeface="Century Gothic" panose="020B0502020202020204" pitchFamily="34" charset="0"/>
              </a:rPr>
              <a:t>Digraph </a:t>
            </a:r>
            <a:r>
              <a:rPr lang="en-GB" sz="3200" b="1" dirty="0">
                <a:latin typeface="Century Gothic" panose="020B0502020202020204" pitchFamily="34" charset="0"/>
              </a:rPr>
              <a:t>/ vowel digraph </a:t>
            </a:r>
            <a:r>
              <a:rPr lang="en-GB" sz="3200" dirty="0">
                <a:latin typeface="Century Gothic" panose="020B0502020202020204" pitchFamily="34" charset="0"/>
              </a:rPr>
              <a:t>– two letters making one sound / two vowels that make one sound.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GB" sz="3200" b="1" dirty="0" smtClean="0">
                <a:latin typeface="Century Gothic" panose="020B0502020202020204" pitchFamily="34" charset="0"/>
              </a:rPr>
              <a:t>Segment </a:t>
            </a:r>
            <a:r>
              <a:rPr lang="en-GB" sz="3200" dirty="0">
                <a:latin typeface="Century Gothic" panose="020B0502020202020204" pitchFamily="34" charset="0"/>
              </a:rPr>
              <a:t>- to split up a word into its individual phonemes in order to spell it, e.g. the word 'cat' has three phonemes: /c/, /a/, /t/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34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7374" y="226695"/>
            <a:ext cx="9144000" cy="1419225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latin typeface="Century Gothic" panose="020B0502020202020204" pitchFamily="34" charset="0"/>
              </a:rPr>
              <a:t>Phonics Lessons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44583" y="1872616"/>
            <a:ext cx="10711543" cy="4815567"/>
          </a:xfrm>
        </p:spPr>
        <p:txBody>
          <a:bodyPr>
            <a:normAutofit fontScale="62500" lnSpcReduction="20000"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GB" sz="4600" dirty="0">
                <a:latin typeface="Century Gothic" panose="020B0502020202020204" pitchFamily="34" charset="0"/>
              </a:rPr>
              <a:t>Phonics is taught every day in a discreet 20 minute lesson.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GB" sz="4600" dirty="0" smtClean="0">
                <a:latin typeface="Century Gothic" panose="020B0502020202020204" pitchFamily="34" charset="0"/>
              </a:rPr>
              <a:t>It </a:t>
            </a:r>
            <a:r>
              <a:rPr lang="en-GB" sz="4600" dirty="0">
                <a:latin typeface="Century Gothic" panose="020B0502020202020204" pitchFamily="34" charset="0"/>
              </a:rPr>
              <a:t>is structured in the same way in each lesson and in every class. The following structure is: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en-GB" sz="4200" dirty="0" smtClean="0">
                <a:latin typeface="Century Gothic" panose="020B0502020202020204" pitchFamily="34" charset="0"/>
              </a:rPr>
              <a:t>Revisit </a:t>
            </a:r>
            <a:r>
              <a:rPr lang="en-GB" sz="4200" dirty="0">
                <a:latin typeface="Century Gothic" panose="020B0502020202020204" pitchFamily="34" charset="0"/>
              </a:rPr>
              <a:t>and review - we </a:t>
            </a:r>
            <a:r>
              <a:rPr lang="en-GB" sz="4200" b="1" dirty="0">
                <a:latin typeface="Century Gothic" panose="020B0502020202020204" pitchFamily="34" charset="0"/>
              </a:rPr>
              <a:t>recap</a:t>
            </a:r>
            <a:r>
              <a:rPr lang="en-GB" sz="4200" dirty="0">
                <a:latin typeface="Century Gothic" panose="020B0502020202020204" pitchFamily="34" charset="0"/>
              </a:rPr>
              <a:t> what has been learnt before.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en-GB" sz="4200" dirty="0" smtClean="0">
                <a:latin typeface="Century Gothic" panose="020B0502020202020204" pitchFamily="34" charset="0"/>
              </a:rPr>
              <a:t>Teach </a:t>
            </a:r>
            <a:r>
              <a:rPr lang="en-GB" sz="4200" dirty="0">
                <a:latin typeface="Century Gothic" panose="020B0502020202020204" pitchFamily="34" charset="0"/>
              </a:rPr>
              <a:t>– </a:t>
            </a:r>
            <a:r>
              <a:rPr lang="en-GB" sz="4200" b="1" dirty="0">
                <a:latin typeface="Century Gothic" panose="020B0502020202020204" pitchFamily="34" charset="0"/>
              </a:rPr>
              <a:t>teach</a:t>
            </a:r>
            <a:r>
              <a:rPr lang="en-GB" sz="4200" dirty="0">
                <a:latin typeface="Century Gothic" panose="020B0502020202020204" pitchFamily="34" charset="0"/>
              </a:rPr>
              <a:t> the children a new letter or key focus for the lesson.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en-GB" sz="4200" dirty="0" smtClean="0">
                <a:latin typeface="Century Gothic" panose="020B0502020202020204" pitchFamily="34" charset="0"/>
              </a:rPr>
              <a:t>Practice </a:t>
            </a:r>
            <a:r>
              <a:rPr lang="en-GB" sz="4200" dirty="0">
                <a:latin typeface="Century Gothic" panose="020B0502020202020204" pitchFamily="34" charset="0"/>
              </a:rPr>
              <a:t>– Allow children time to </a:t>
            </a:r>
            <a:r>
              <a:rPr lang="en-GB" sz="4200" b="1" dirty="0">
                <a:latin typeface="Century Gothic" panose="020B0502020202020204" pitchFamily="34" charset="0"/>
              </a:rPr>
              <a:t>practise</a:t>
            </a:r>
            <a:r>
              <a:rPr lang="en-GB" sz="4200" dirty="0">
                <a:latin typeface="Century Gothic" panose="020B0502020202020204" pitchFamily="34" charset="0"/>
              </a:rPr>
              <a:t> what they have been taught – reading or spelling with the new letter. We play lots of games / do activities in this time.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en-GB" sz="4200" dirty="0" smtClean="0">
                <a:latin typeface="Century Gothic" panose="020B0502020202020204" pitchFamily="34" charset="0"/>
              </a:rPr>
              <a:t>Apply </a:t>
            </a:r>
            <a:r>
              <a:rPr lang="en-GB" sz="4200" dirty="0">
                <a:latin typeface="Century Gothic" panose="020B0502020202020204" pitchFamily="34" charset="0"/>
              </a:rPr>
              <a:t>– They </a:t>
            </a:r>
            <a:r>
              <a:rPr lang="en-GB" sz="4200" b="1" dirty="0">
                <a:latin typeface="Century Gothic" panose="020B0502020202020204" pitchFamily="34" charset="0"/>
              </a:rPr>
              <a:t>apply</a:t>
            </a:r>
            <a:r>
              <a:rPr lang="en-GB" sz="4200" dirty="0">
                <a:latin typeface="Century Gothic" panose="020B0502020202020204" pitchFamily="34" charset="0"/>
              </a:rPr>
              <a:t> what they have been taught – reading or writing words, captions or sentences.</a:t>
            </a:r>
            <a:endParaRPr lang="en-GB" sz="4200" dirty="0" smtClean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031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402328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1</a:t>
            </a:r>
            <a:r>
              <a:rPr lang="en-GB" sz="2000" b="1" dirty="0" smtClean="0">
                <a:latin typeface="Century Gothic" panose="020B0502020202020204" pitchFamily="34" charset="0"/>
              </a:rPr>
              <a:t> – Usually the first half of the Autumn term in Year R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63663" y="1997187"/>
            <a:ext cx="10635708" cy="3789659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Phase 1 has 7 ‘Aspects’ which develop a wide range of listening </a:t>
            </a:r>
            <a:r>
              <a:rPr lang="en-GB" sz="3200" dirty="0" smtClean="0">
                <a:latin typeface="Century Gothic" panose="020B0502020202020204" pitchFamily="34" charset="0"/>
              </a:rPr>
              <a:t>skills.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Games </a:t>
            </a:r>
            <a:r>
              <a:rPr lang="en-GB" sz="3200" dirty="0">
                <a:latin typeface="Century Gothic" panose="020B0502020202020204" pitchFamily="34" charset="0"/>
              </a:rPr>
              <a:t>for the whole class or groups with different activities to help children identify </a:t>
            </a:r>
            <a:r>
              <a:rPr lang="en-GB" sz="3200" dirty="0" smtClean="0">
                <a:latin typeface="Century Gothic" panose="020B0502020202020204" pitchFamily="34" charset="0"/>
              </a:rPr>
              <a:t>sounds, remember </a:t>
            </a:r>
            <a:r>
              <a:rPr lang="en-GB" sz="3200" dirty="0">
                <a:latin typeface="Century Gothic" panose="020B0502020202020204" pitchFamily="34" charset="0"/>
              </a:rPr>
              <a:t>sounds and talk about </a:t>
            </a:r>
            <a:r>
              <a:rPr lang="en-GB" sz="3200" dirty="0" smtClean="0">
                <a:latin typeface="Century Gothic" panose="020B0502020202020204" pitchFamily="34" charset="0"/>
              </a:rPr>
              <a:t>sounds.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The </a:t>
            </a:r>
            <a:r>
              <a:rPr lang="en-GB" sz="3200" dirty="0">
                <a:latin typeface="Century Gothic" panose="020B0502020202020204" pitchFamily="34" charset="0"/>
              </a:rPr>
              <a:t>7 ‘aspects’ are: Environmental sounds, instrumental sounds, body percussion, rhythm and rhyme, alliteration, voice sounds and oral blending and segmenting.</a:t>
            </a:r>
            <a:endParaRPr lang="en-GB" sz="4100" dirty="0" smtClean="0"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60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851" y="402328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2</a:t>
            </a:r>
            <a:r>
              <a:rPr lang="en-GB" sz="2000" b="1" dirty="0" smtClean="0">
                <a:latin typeface="Century Gothic" panose="020B0502020202020204" pitchFamily="34" charset="0"/>
              </a:rPr>
              <a:t> – Usually the second half of the Autumn term in Year R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63663" y="1997187"/>
            <a:ext cx="10635708" cy="3789659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19 letters from the alphabet – mostly comprising of one </a:t>
            </a:r>
            <a:r>
              <a:rPr lang="en-GB" sz="3200" dirty="0" smtClean="0">
                <a:latin typeface="Century Gothic" panose="020B0502020202020204" pitchFamily="34" charset="0"/>
              </a:rPr>
              <a:t>letter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Phonemes </a:t>
            </a:r>
            <a:r>
              <a:rPr lang="en-GB" sz="3200" dirty="0">
                <a:latin typeface="Century Gothic" panose="020B0502020202020204" pitchFamily="34" charset="0"/>
              </a:rPr>
              <a:t>are introduced in groups e.g. s a t p (set </a:t>
            </a:r>
            <a:r>
              <a:rPr lang="en-GB" sz="3200" dirty="0" smtClean="0">
                <a:latin typeface="Century Gothic" panose="020B0502020202020204" pitchFamily="34" charset="0"/>
              </a:rPr>
              <a:t>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Blending </a:t>
            </a:r>
            <a:r>
              <a:rPr lang="en-GB" sz="3200" dirty="0">
                <a:latin typeface="Century Gothic" panose="020B0502020202020204" pitchFamily="34" charset="0"/>
              </a:rPr>
              <a:t>for reading and segmenting for </a:t>
            </a:r>
            <a:r>
              <a:rPr lang="en-GB" sz="3200" dirty="0" smtClean="0">
                <a:latin typeface="Century Gothic" panose="020B0502020202020204" pitchFamily="34" charset="0"/>
              </a:rPr>
              <a:t>spelling.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Tricky </a:t>
            </a:r>
            <a:r>
              <a:rPr lang="en-GB" sz="3200" dirty="0">
                <a:latin typeface="Century Gothic" panose="020B0502020202020204" pitchFamily="34" charset="0"/>
              </a:rPr>
              <a:t>words (words you cannot not simply decode e.g. the)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74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0896" y="743709"/>
            <a:ext cx="9144000" cy="1419225"/>
          </a:xfrm>
        </p:spPr>
        <p:txBody>
          <a:bodyPr>
            <a:noAutofit/>
          </a:bodyPr>
          <a:lstStyle/>
          <a:p>
            <a:pPr algn="l"/>
            <a:r>
              <a:rPr lang="en-GB" sz="4800" b="1" dirty="0" smtClean="0">
                <a:latin typeface="Century Gothic" panose="020B0502020202020204" pitchFamily="34" charset="0"/>
              </a:rPr>
              <a:t>Phase 3</a:t>
            </a:r>
            <a:r>
              <a:rPr lang="en-GB" sz="2000" b="1" dirty="0" smtClean="0">
                <a:latin typeface="Century Gothic" panose="020B0502020202020204" pitchFamily="34" charset="0"/>
              </a:rPr>
              <a:t> </a:t>
            </a:r>
            <a:br>
              <a:rPr lang="en-GB" sz="2000" b="1" dirty="0" smtClean="0">
                <a:latin typeface="Century Gothic" panose="020B0502020202020204" pitchFamily="34" charset="0"/>
              </a:rPr>
            </a:br>
            <a:r>
              <a:rPr lang="en-GB" sz="2000" b="1" dirty="0" smtClean="0">
                <a:latin typeface="Century Gothic" panose="020B0502020202020204" pitchFamily="34" charset="0"/>
              </a:rPr>
              <a:t>Usually from Spring Term in Year R</a:t>
            </a:r>
            <a:endParaRPr lang="en-GB" sz="4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" y="67038"/>
            <a:ext cx="1248818" cy="1248818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 rot="5400000">
            <a:off x="9889671" y="445225"/>
            <a:ext cx="1645920" cy="755469"/>
          </a:xfrm>
          <a:prstGeom prst="homePlat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76726" y="2349884"/>
            <a:ext cx="10635708" cy="411623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latin typeface="Century Gothic" panose="020B0502020202020204" pitchFamily="34" charset="0"/>
              </a:rPr>
              <a:t>25 new graphemes – mostly two letters e.g. </a:t>
            </a:r>
            <a:r>
              <a:rPr lang="en-GB" sz="3200" dirty="0" err="1">
                <a:latin typeface="Century Gothic" panose="020B0502020202020204" pitchFamily="34" charset="0"/>
              </a:rPr>
              <a:t>ai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>
                <a:latin typeface="Century Gothic" panose="020B0502020202020204" pitchFamily="34" charset="0"/>
              </a:rPr>
              <a:t>sh</a:t>
            </a:r>
            <a:r>
              <a:rPr lang="en-GB" sz="3200" dirty="0">
                <a:latin typeface="Century Gothic" panose="020B0502020202020204" pitchFamily="34" charset="0"/>
              </a:rPr>
              <a:t>, </a:t>
            </a:r>
            <a:r>
              <a:rPr lang="en-GB" sz="3200" dirty="0" err="1">
                <a:latin typeface="Century Gothic" panose="020B0502020202020204" pitchFamily="34" charset="0"/>
              </a:rPr>
              <a:t>ch</a:t>
            </a:r>
            <a:r>
              <a:rPr lang="en-GB" sz="3200" dirty="0">
                <a:latin typeface="Century Gothic" panose="020B0502020202020204" pitchFamily="34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entury Gothic" panose="020B0502020202020204" pitchFamily="34" charset="0"/>
              </a:rPr>
              <a:t>Purpose </a:t>
            </a:r>
            <a:r>
              <a:rPr lang="en-GB" sz="3200" dirty="0">
                <a:latin typeface="Century Gothic" panose="020B0502020202020204" pitchFamily="34" charset="0"/>
              </a:rPr>
              <a:t>of this phase – consolidate children’s knowledge of graphemes in reading and spelling </a:t>
            </a:r>
            <a:r>
              <a:rPr lang="en-GB" sz="3200" dirty="0" smtClean="0">
                <a:latin typeface="Century Gothic" panose="020B0502020202020204" pitchFamily="34" charset="0"/>
              </a:rPr>
              <a:t>words.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 smtClean="0">
                <a:latin typeface="Century Gothic" panose="020B0502020202020204" pitchFamily="34" charset="0"/>
              </a:rPr>
              <a:t>Sound </a:t>
            </a:r>
            <a:r>
              <a:rPr lang="en-GB" sz="3200" b="1" dirty="0">
                <a:latin typeface="Century Gothic" panose="020B0502020202020204" pitchFamily="34" charset="0"/>
              </a:rPr>
              <a:t>buttons. </a:t>
            </a:r>
            <a:r>
              <a:rPr lang="en-GB" sz="3200" dirty="0">
                <a:latin typeface="Century Gothic" panose="020B0502020202020204" pitchFamily="34" charset="0"/>
              </a:rPr>
              <a:t>We use these to represent each phoneme. A sound with one letter is represented by a dot and sounds that have two or more letters are represented by a dash. See picture above.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55857" t="19018" r="16133" b="52768"/>
          <a:stretch/>
        </p:blipFill>
        <p:spPr>
          <a:xfrm>
            <a:off x="6152607" y="109882"/>
            <a:ext cx="3644538" cy="206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803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Wingdings</vt:lpstr>
      <vt:lpstr>Office Theme</vt:lpstr>
      <vt:lpstr>Lockerley Primary School</vt:lpstr>
      <vt:lpstr>Hopefully by the end you will…</vt:lpstr>
      <vt:lpstr>What is Phonics?</vt:lpstr>
      <vt:lpstr>Phonics</vt:lpstr>
      <vt:lpstr>Phonics</vt:lpstr>
      <vt:lpstr>Phonics Lessons</vt:lpstr>
      <vt:lpstr>Phase 1 – Usually the first half of the Autumn term in Year R</vt:lpstr>
      <vt:lpstr>Phase 2 – Usually the second half of the Autumn term in Year R</vt:lpstr>
      <vt:lpstr>Phase 3  Usually from Spring Term in Year R</vt:lpstr>
      <vt:lpstr>Phase 4 – Usually end of Year R/beginning of Year 1</vt:lpstr>
      <vt:lpstr>Phase 5 – Usually throughout the whole of Year 1</vt:lpstr>
      <vt:lpstr>Phase 6 – Usually throughout the whole of Year 2</vt:lpstr>
      <vt:lpstr>Blending</vt:lpstr>
      <vt:lpstr>Supporting Phonics at Home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Lockerley Primary School</dc:title>
  <dc:creator>Lockerley Endowed Primary School</dc:creator>
  <cp:lastModifiedBy>Lockerley Endowed Primary School</cp:lastModifiedBy>
  <cp:revision>14</cp:revision>
  <dcterms:created xsi:type="dcterms:W3CDTF">2022-07-01T18:13:27Z</dcterms:created>
  <dcterms:modified xsi:type="dcterms:W3CDTF">2022-07-01T19:47:43Z</dcterms:modified>
</cp:coreProperties>
</file>