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79" r:id="rId5"/>
    <p:sldId id="277" r:id="rId6"/>
    <p:sldId id="280" r:id="rId7"/>
    <p:sldId id="281" r:id="rId8"/>
    <p:sldId id="283" r:id="rId9"/>
    <p:sldId id="282" r:id="rId10"/>
    <p:sldId id="284" r:id="rId11"/>
    <p:sldId id="28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211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591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38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589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4890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294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440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607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6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976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64E8-F6F4-49C8-8D94-AA7F0A5E78A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214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C64E8-F6F4-49C8-8D94-AA7F0A5E78A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662C2-6B01-4264-9A48-391ED3763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918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501015"/>
            <a:ext cx="9144000" cy="1419225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Lockerley Primary School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773442"/>
            <a:ext cx="9144000" cy="458924"/>
          </a:xfrm>
        </p:spPr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‘Believe Together, Achieve Together’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7369" y="1920240"/>
            <a:ext cx="1853202" cy="1853202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431970" y="4917031"/>
            <a:ext cx="9144000" cy="141922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Century Gothic" panose="020B0502020202020204" pitchFamily="34" charset="0"/>
              </a:rPr>
              <a:t>Swallowtails Parent Meeting</a:t>
            </a:r>
          </a:p>
          <a:p>
            <a:endParaRPr lang="en-GB" sz="3600" dirty="0">
              <a:latin typeface="Century Gothic" panose="020B0502020202020204" pitchFamily="34" charset="0"/>
            </a:endParaRPr>
          </a:p>
          <a:p>
            <a:r>
              <a:rPr lang="en-GB" sz="3600" dirty="0">
                <a:solidFill>
                  <a:srgbClr val="0070C0"/>
                </a:solidFill>
                <a:latin typeface="Century Gothic" panose="020B0502020202020204" pitchFamily="34" charset="0"/>
              </a:rPr>
              <a:t>September 2025</a:t>
            </a:r>
          </a:p>
        </p:txBody>
      </p:sp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662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501015"/>
            <a:ext cx="9144000" cy="1419225"/>
          </a:xfrm>
        </p:spPr>
        <p:txBody>
          <a:bodyPr>
            <a:normAutofit/>
          </a:bodyPr>
          <a:lstStyle/>
          <a:p>
            <a:r>
              <a:rPr lang="en-GB" sz="8000" b="1" dirty="0">
                <a:latin typeface="Century Gothic" panose="020B0502020202020204" pitchFamily="34" charset="0"/>
              </a:rPr>
              <a:t>Welcome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3" y="67038"/>
            <a:ext cx="1248818" cy="1248818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624149" y="1427615"/>
            <a:ext cx="9144000" cy="14192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>
                <a:latin typeface="Century Gothic" panose="020B0502020202020204" pitchFamily="34" charset="0"/>
              </a:rPr>
              <a:t>Who is who?</a:t>
            </a:r>
          </a:p>
        </p:txBody>
      </p:sp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075706" y="5693600"/>
            <a:ext cx="4469261" cy="1655762"/>
          </a:xfrm>
        </p:spPr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Class Teachers:</a:t>
            </a:r>
          </a:p>
          <a:p>
            <a:r>
              <a:rPr lang="en-GB" dirty="0">
                <a:latin typeface="Century Gothic" panose="020B0502020202020204" pitchFamily="34" charset="0"/>
              </a:rPr>
              <a:t>Miss Lilly and Mrs Clark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9287"/>
          <a:stretch/>
        </p:blipFill>
        <p:spPr>
          <a:xfrm>
            <a:off x="3543333" y="2743472"/>
            <a:ext cx="2552667" cy="2770441"/>
          </a:xfrm>
          <a:prstGeom prst="rect">
            <a:avLst/>
          </a:prstGeom>
        </p:spPr>
      </p:pic>
      <p:sp>
        <p:nvSpPr>
          <p:cNvPr id="11" name="Subtitle 6"/>
          <p:cNvSpPr txBox="1">
            <a:spLocks/>
          </p:cNvSpPr>
          <p:nvPr/>
        </p:nvSpPr>
        <p:spPr>
          <a:xfrm>
            <a:off x="6553658" y="5693600"/>
            <a:ext cx="4469261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entury Gothic" panose="020B0502020202020204" pitchFamily="34" charset="0"/>
              </a:rPr>
              <a:t>Learning Support Assistant:</a:t>
            </a:r>
          </a:p>
          <a:p>
            <a:r>
              <a:rPr lang="en-GB" dirty="0">
                <a:latin typeface="Century Gothic" panose="020B0502020202020204" pitchFamily="34" charset="0"/>
              </a:rPr>
              <a:t>Mrs Webb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669" y="2743472"/>
            <a:ext cx="2552667" cy="277044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D6CC260-4E06-4315-B161-1A74AB1676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1448" y="2742494"/>
            <a:ext cx="2593680" cy="287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285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3851" y="113346"/>
            <a:ext cx="9144000" cy="1419225"/>
          </a:xfrm>
        </p:spPr>
        <p:txBody>
          <a:bodyPr>
            <a:noAutofit/>
          </a:bodyPr>
          <a:lstStyle/>
          <a:p>
            <a:r>
              <a:rPr lang="en-GB" sz="4400" b="1" dirty="0">
                <a:latin typeface="Century Gothic" panose="020B0502020202020204" pitchFamily="34" charset="0"/>
              </a:rPr>
              <a:t>A typical day in Swallowtails…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3" y="67038"/>
            <a:ext cx="1248818" cy="1248818"/>
          </a:xfrm>
          <a:prstGeom prst="rect">
            <a:avLst/>
          </a:prstGeom>
        </p:spPr>
      </p:pic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376279" y="1748993"/>
            <a:ext cx="11354167" cy="4521178"/>
          </a:xfrm>
        </p:spPr>
        <p:txBody>
          <a:bodyPr>
            <a:normAutofit/>
          </a:bodyPr>
          <a:lstStyle/>
          <a:p>
            <a:endParaRPr lang="en-GB" sz="41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3298013"/>
              </p:ext>
            </p:extLst>
          </p:nvPr>
        </p:nvGraphicFramePr>
        <p:xfrm>
          <a:off x="175034" y="2406839"/>
          <a:ext cx="11828707" cy="42485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8716">
                  <a:extLst>
                    <a:ext uri="{9D8B030D-6E8A-4147-A177-3AD203B41FA5}">
                      <a16:colId xmlns:a16="http://schemas.microsoft.com/office/drawing/2014/main" val="4100502987"/>
                    </a:ext>
                  </a:extLst>
                </a:gridCol>
                <a:gridCol w="1478716">
                  <a:extLst>
                    <a:ext uri="{9D8B030D-6E8A-4147-A177-3AD203B41FA5}">
                      <a16:colId xmlns:a16="http://schemas.microsoft.com/office/drawing/2014/main" val="2233726081"/>
                    </a:ext>
                  </a:extLst>
                </a:gridCol>
                <a:gridCol w="1478716">
                  <a:extLst>
                    <a:ext uri="{9D8B030D-6E8A-4147-A177-3AD203B41FA5}">
                      <a16:colId xmlns:a16="http://schemas.microsoft.com/office/drawing/2014/main" val="861266402"/>
                    </a:ext>
                  </a:extLst>
                </a:gridCol>
                <a:gridCol w="1433839">
                  <a:extLst>
                    <a:ext uri="{9D8B030D-6E8A-4147-A177-3AD203B41FA5}">
                      <a16:colId xmlns:a16="http://schemas.microsoft.com/office/drawing/2014/main" val="524301839"/>
                    </a:ext>
                  </a:extLst>
                </a:gridCol>
                <a:gridCol w="15235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8716">
                  <a:extLst>
                    <a:ext uri="{9D8B030D-6E8A-4147-A177-3AD203B41FA5}">
                      <a16:colId xmlns:a16="http://schemas.microsoft.com/office/drawing/2014/main" val="1708733944"/>
                    </a:ext>
                  </a:extLst>
                </a:gridCol>
                <a:gridCol w="1455205">
                  <a:extLst>
                    <a:ext uri="{9D8B030D-6E8A-4147-A177-3AD203B41FA5}">
                      <a16:colId xmlns:a16="http://schemas.microsoft.com/office/drawing/2014/main" val="1505521212"/>
                    </a:ext>
                  </a:extLst>
                </a:gridCol>
                <a:gridCol w="1501204">
                  <a:extLst>
                    <a:ext uri="{9D8B030D-6E8A-4147-A177-3AD203B41FA5}">
                      <a16:colId xmlns:a16="http://schemas.microsoft.com/office/drawing/2014/main" val="3498458873"/>
                    </a:ext>
                  </a:extLst>
                </a:gridCol>
              </a:tblGrid>
              <a:tr h="743315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entury Gothic" panose="020B0502020202020204" pitchFamily="34" charset="0"/>
                        </a:rPr>
                        <a:t>8.45 – 9.15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entury Gothic" panose="020B0502020202020204" pitchFamily="34" charset="0"/>
                        </a:rPr>
                        <a:t>9.15 – 9.30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entury Gothic" panose="020B0502020202020204" pitchFamily="34" charset="0"/>
                        </a:rPr>
                        <a:t>9.30 – 10.20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entury Gothic" panose="020B0502020202020204" pitchFamily="34" charset="0"/>
                        </a:rPr>
                        <a:t>10.40</a:t>
                      </a:r>
                      <a:r>
                        <a:rPr lang="en-GB" sz="1600" baseline="0" dirty="0">
                          <a:latin typeface="Century Gothic" panose="020B0502020202020204" pitchFamily="34" charset="0"/>
                        </a:rPr>
                        <a:t> – 11.10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entury Gothic" panose="020B0502020202020204" pitchFamily="34" charset="0"/>
                        </a:rPr>
                        <a:t>11.10 – 12.00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entury Gothic" panose="020B0502020202020204" pitchFamily="34" charset="0"/>
                        </a:rPr>
                        <a:t>13.00 – 13.30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entury Gothic" panose="020B0502020202020204" pitchFamily="34" charset="0"/>
                        </a:rPr>
                        <a:t>13.30 – </a:t>
                      </a:r>
                      <a:r>
                        <a:rPr lang="en-GB" sz="1600" baseline="0" dirty="0">
                          <a:latin typeface="Century Gothic" panose="020B0502020202020204" pitchFamily="34" charset="0"/>
                        </a:rPr>
                        <a:t>15.00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entury Gothic" panose="020B0502020202020204" pitchFamily="34" charset="0"/>
                        </a:rPr>
                        <a:t>15.00 – 15.15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0109046"/>
                  </a:ext>
                </a:extLst>
              </a:tr>
              <a:tr h="1593727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Collective Worship</a:t>
                      </a:r>
                      <a:endParaRPr lang="en-GB" sz="16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Fluency</a:t>
                      </a:r>
                    </a:p>
                    <a:p>
                      <a:pPr algn="ctr"/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Maths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Guided Reading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English</a:t>
                      </a:r>
                      <a:endParaRPr lang="en-GB" sz="1600" b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 err="1">
                          <a:latin typeface="Century Gothic" panose="020B0502020202020204" pitchFamily="34" charset="0"/>
                        </a:rPr>
                        <a:t>SPaG</a:t>
                      </a:r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600" b="0" dirty="0">
                          <a:latin typeface="Century Gothic" panose="020B0502020202020204" pitchFamily="34" charset="0"/>
                        </a:rPr>
                        <a:t>Spelling, Punctuation and Grammar</a:t>
                      </a:r>
                    </a:p>
                    <a:p>
                      <a:pPr algn="ctr"/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Foundation Subjects</a:t>
                      </a:r>
                    </a:p>
                    <a:p>
                      <a:pPr algn="ctr"/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600" b="0" dirty="0">
                          <a:latin typeface="Century Gothic" panose="020B0502020202020204" pitchFamily="34" charset="0"/>
                        </a:rPr>
                        <a:t>History</a:t>
                      </a:r>
                    </a:p>
                    <a:p>
                      <a:pPr algn="ctr"/>
                      <a:r>
                        <a:rPr lang="en-GB" sz="1600" b="0" baseline="0" dirty="0">
                          <a:latin typeface="Century Gothic" panose="020B0502020202020204" pitchFamily="34" charset="0"/>
                        </a:rPr>
                        <a:t>Geography Art</a:t>
                      </a:r>
                    </a:p>
                    <a:p>
                      <a:pPr algn="ctr"/>
                      <a:r>
                        <a:rPr lang="en-GB" sz="1600" b="0" baseline="0" dirty="0">
                          <a:latin typeface="Century Gothic" panose="020B0502020202020204" pitchFamily="34" charset="0"/>
                        </a:rPr>
                        <a:t>PSHE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baseline="0" dirty="0">
                          <a:latin typeface="Century Gothic" panose="020B0502020202020204" pitchFamily="34" charset="0"/>
                        </a:rPr>
                        <a:t>Science</a:t>
                      </a:r>
                    </a:p>
                    <a:p>
                      <a:pPr algn="ctr"/>
                      <a:r>
                        <a:rPr lang="en-GB" sz="1600" b="0" baseline="0" dirty="0">
                          <a:latin typeface="Century Gothic" panose="020B0502020202020204" pitchFamily="34" charset="0"/>
                        </a:rPr>
                        <a:t>PE (x2)</a:t>
                      </a:r>
                    </a:p>
                    <a:p>
                      <a:pPr algn="ctr"/>
                      <a:r>
                        <a:rPr lang="en-GB" sz="1600" b="0" baseline="0" dirty="0">
                          <a:latin typeface="Century Gothic" panose="020B0502020202020204" pitchFamily="34" charset="0"/>
                        </a:rPr>
                        <a:t>French</a:t>
                      </a:r>
                    </a:p>
                    <a:p>
                      <a:pPr algn="ctr"/>
                      <a:r>
                        <a:rPr lang="en-GB" sz="1600" b="0" baseline="0" dirty="0">
                          <a:latin typeface="Century Gothic" panose="020B0502020202020204" pitchFamily="34" charset="0"/>
                        </a:rPr>
                        <a:t>Computing</a:t>
                      </a:r>
                    </a:p>
                    <a:p>
                      <a:pPr algn="ctr"/>
                      <a:r>
                        <a:rPr lang="en-GB" sz="1600" b="0" baseline="0" dirty="0">
                          <a:latin typeface="Century Gothic" panose="020B0502020202020204" pitchFamily="34" charset="0"/>
                        </a:rPr>
                        <a:t>DT</a:t>
                      </a:r>
                    </a:p>
                    <a:p>
                      <a:pPr algn="ctr"/>
                      <a:r>
                        <a:rPr lang="en-GB" sz="1600" b="0" baseline="0" dirty="0">
                          <a:latin typeface="Century Gothic" panose="020B0502020202020204" pitchFamily="34" charset="0"/>
                        </a:rPr>
                        <a:t>Music</a:t>
                      </a:r>
                    </a:p>
                    <a:p>
                      <a:pPr algn="ctr"/>
                      <a:endParaRPr lang="en-GB" sz="1600" b="0" baseline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Class</a:t>
                      </a:r>
                      <a:r>
                        <a:rPr lang="en-GB" sz="1600" b="1" baseline="0" dirty="0">
                          <a:latin typeface="Century Gothic" panose="020B0502020202020204" pitchFamily="34" charset="0"/>
                        </a:rPr>
                        <a:t> Novel</a:t>
                      </a:r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5178164"/>
                  </a:ext>
                </a:extLst>
              </a:tr>
            </a:tbl>
          </a:graphicData>
        </a:graphic>
      </p:graphicFrame>
      <p:cxnSp>
        <p:nvCxnSpPr>
          <p:cNvPr id="8" name="Straight Connector 7"/>
          <p:cNvCxnSpPr/>
          <p:nvPr/>
        </p:nvCxnSpPr>
        <p:spPr>
          <a:xfrm flipH="1">
            <a:off x="4580709" y="2412274"/>
            <a:ext cx="17418" cy="351156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7554687" y="2406839"/>
            <a:ext cx="4353" cy="3516995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960289" y="6003912"/>
            <a:ext cx="11015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Century Gothic" panose="020B0502020202020204" pitchFamily="34" charset="0"/>
              </a:rPr>
              <a:t>Tuesday morning – RE with Mrs Bowman</a:t>
            </a:r>
          </a:p>
        </p:txBody>
      </p:sp>
    </p:spTree>
    <p:extLst>
      <p:ext uri="{BB962C8B-B14F-4D97-AF65-F5344CB8AC3E}">
        <p14:creationId xmlns:p14="http://schemas.microsoft.com/office/powerpoint/2010/main" val="3397812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9443" y="-18166"/>
            <a:ext cx="9144000" cy="1419225"/>
          </a:xfrm>
        </p:spPr>
        <p:txBody>
          <a:bodyPr>
            <a:no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Core Curriculum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3" y="67038"/>
            <a:ext cx="1248818" cy="1248818"/>
          </a:xfrm>
          <a:prstGeom prst="rect">
            <a:avLst/>
          </a:prstGeom>
        </p:spPr>
      </p:pic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ubtitle 6"/>
          <p:cNvSpPr txBox="1">
            <a:spLocks/>
          </p:cNvSpPr>
          <p:nvPr/>
        </p:nvSpPr>
        <p:spPr>
          <a:xfrm>
            <a:off x="697832" y="2035790"/>
            <a:ext cx="6497054" cy="4403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b="1" dirty="0">
                <a:latin typeface="Century Gothic" panose="020B0502020202020204" pitchFamily="34" charset="0"/>
              </a:rPr>
              <a:t>Reading</a:t>
            </a:r>
          </a:p>
          <a:p>
            <a:endParaRPr lang="en-GB" sz="3200" b="1" dirty="0">
              <a:latin typeface="Century Gothic" panose="020B0502020202020204" pitchFamily="34" charset="0"/>
            </a:endParaRPr>
          </a:p>
          <a:p>
            <a:endParaRPr lang="en-GB" sz="3200" b="1" dirty="0">
              <a:latin typeface="Century Gothic" panose="020B0502020202020204" pitchFamily="34" charset="0"/>
            </a:endParaRPr>
          </a:p>
          <a:p>
            <a:r>
              <a:rPr lang="en-GB" sz="3200" b="1" dirty="0">
                <a:latin typeface="Century Gothic" panose="020B0502020202020204" pitchFamily="34" charset="0"/>
              </a:rPr>
              <a:t>Writing</a:t>
            </a:r>
          </a:p>
          <a:p>
            <a:endParaRPr lang="en-GB" sz="3200" b="1" dirty="0">
              <a:latin typeface="Century Gothic" panose="020B0502020202020204" pitchFamily="34" charset="0"/>
            </a:endParaRPr>
          </a:p>
          <a:p>
            <a:endParaRPr lang="en-GB" sz="3200" b="1" dirty="0">
              <a:latin typeface="Century Gothic" panose="020B0502020202020204" pitchFamily="34" charset="0"/>
            </a:endParaRPr>
          </a:p>
          <a:p>
            <a:r>
              <a:rPr lang="en-GB" sz="3200" b="1" dirty="0">
                <a:latin typeface="Century Gothic" panose="020B0502020202020204" pitchFamily="34" charset="0"/>
              </a:rPr>
              <a:t>Maths</a:t>
            </a:r>
            <a:endParaRPr lang="en-GB" sz="2700" dirty="0">
              <a:latin typeface="Century Gothic" panose="020B0502020202020204" pitchFamily="34" charset="0"/>
            </a:endParaRPr>
          </a:p>
          <a:p>
            <a:endParaRPr lang="en-GB" sz="2700" dirty="0">
              <a:latin typeface="Century Gothic" panose="020B0502020202020204" pitchFamily="34" charset="0"/>
            </a:endParaRPr>
          </a:p>
          <a:p>
            <a:endParaRPr lang="en-GB" sz="41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8938" y="5160805"/>
            <a:ext cx="5791200" cy="17323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033" y="3136014"/>
            <a:ext cx="2657475" cy="16097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t="3432" b="7164"/>
          <a:stretch/>
        </p:blipFill>
        <p:spPr>
          <a:xfrm>
            <a:off x="5359581" y="1664086"/>
            <a:ext cx="6832419" cy="323369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8443974-2DF3-4F6D-835B-591DFE693C52}"/>
              </a:ext>
            </a:extLst>
          </p:cNvPr>
          <p:cNvSpPr/>
          <p:nvPr/>
        </p:nvSpPr>
        <p:spPr>
          <a:xfrm>
            <a:off x="7960659" y="4580965"/>
            <a:ext cx="1864659" cy="5109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373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9443" y="-18166"/>
            <a:ext cx="9144000" cy="1419225"/>
          </a:xfrm>
        </p:spPr>
        <p:txBody>
          <a:bodyPr>
            <a:no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Our Curriculum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3" y="67038"/>
            <a:ext cx="1248818" cy="1248818"/>
          </a:xfrm>
          <a:prstGeom prst="rect">
            <a:avLst/>
          </a:prstGeom>
        </p:spPr>
      </p:pic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ubtitle 6"/>
          <p:cNvSpPr txBox="1">
            <a:spLocks/>
          </p:cNvSpPr>
          <p:nvPr/>
        </p:nvSpPr>
        <p:spPr>
          <a:xfrm>
            <a:off x="-1" y="2168433"/>
            <a:ext cx="12192001" cy="452845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500" b="1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Autumn</a:t>
            </a:r>
          </a:p>
          <a:p>
            <a:endParaRPr lang="en-GB" sz="3200" b="1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32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What did our ancestors do for us?</a:t>
            </a:r>
            <a:br>
              <a:rPr lang="en-GB" sz="3200" b="1" dirty="0">
                <a:latin typeface="Century Gothic" panose="020B0502020202020204" pitchFamily="34" charset="0"/>
              </a:rPr>
            </a:br>
            <a:endParaRPr lang="en-GB" sz="3200" b="1" dirty="0">
              <a:latin typeface="Century Gothic" panose="020B0502020202020204" pitchFamily="34" charset="0"/>
            </a:endParaRP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   </a:t>
            </a:r>
            <a:r>
              <a:rPr lang="en-GB" sz="2700" b="1" dirty="0">
                <a:latin typeface="Century Gothic" panose="020B0502020202020204" pitchFamily="34" charset="0"/>
              </a:rPr>
              <a:t>History</a:t>
            </a:r>
            <a:r>
              <a:rPr lang="en-GB" sz="2700" dirty="0">
                <a:latin typeface="Century Gothic" panose="020B0502020202020204" pitchFamily="34" charset="0"/>
              </a:rPr>
              <a:t> - Stone Age, Bronze Age and Iron Age</a:t>
            </a: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</a:t>
            </a: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  </a:t>
            </a:r>
            <a:r>
              <a:rPr lang="en-GB" sz="2700" b="1" dirty="0">
                <a:latin typeface="Century Gothic" panose="020B0502020202020204" pitchFamily="34" charset="0"/>
              </a:rPr>
              <a:t> DT  </a:t>
            </a:r>
            <a:r>
              <a:rPr lang="en-GB" sz="2700" dirty="0">
                <a:latin typeface="Century Gothic" panose="020B0502020202020204" pitchFamily="34" charset="0"/>
              </a:rPr>
              <a:t>- Food – Iron Age griddle cakes</a:t>
            </a:r>
          </a:p>
          <a:p>
            <a:pPr algn="l"/>
            <a:endParaRPr lang="en-GB" sz="2700" dirty="0">
              <a:latin typeface="Century Gothic" panose="020B0502020202020204" pitchFamily="34" charset="0"/>
            </a:endParaRP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	 	   </a:t>
            </a:r>
            <a:r>
              <a:rPr lang="en-GB" sz="2700" b="1" dirty="0">
                <a:latin typeface="Century Gothic" panose="020B0502020202020204" pitchFamily="34" charset="0"/>
              </a:rPr>
              <a:t>Art</a:t>
            </a:r>
            <a:r>
              <a:rPr lang="en-GB" sz="2700" dirty="0">
                <a:latin typeface="Century Gothic" panose="020B0502020202020204" pitchFamily="34" charset="0"/>
              </a:rPr>
              <a:t> – painted Bronze Age setting</a:t>
            </a: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               </a:t>
            </a: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   </a:t>
            </a:r>
            <a:r>
              <a:rPr lang="en-GB" sz="2700" b="1" dirty="0">
                <a:latin typeface="Century Gothic" panose="020B0502020202020204" pitchFamily="34" charset="0"/>
              </a:rPr>
              <a:t>Science</a:t>
            </a:r>
            <a:r>
              <a:rPr lang="en-GB" sz="2700" dirty="0">
                <a:latin typeface="Century Gothic" panose="020B0502020202020204" pitchFamily="34" charset="0"/>
              </a:rPr>
              <a:t> - Rocks and Light</a:t>
            </a:r>
          </a:p>
          <a:p>
            <a:endParaRPr lang="en-GB" sz="2700" dirty="0">
              <a:latin typeface="Century Gothic" panose="020B0502020202020204" pitchFamily="34" charset="0"/>
            </a:endParaRPr>
          </a:p>
          <a:p>
            <a:endParaRPr lang="en-GB" sz="41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86929">
            <a:off x="9727927" y="1874123"/>
            <a:ext cx="1551032" cy="23970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927" y="1486263"/>
            <a:ext cx="2257834" cy="22308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033" y="4399281"/>
            <a:ext cx="1662476" cy="20097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C22C108-0AC0-4A73-9C1B-9E8EFAE9E326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9381182" y="4760289"/>
            <a:ext cx="2044382" cy="1791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5898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9443" y="-18166"/>
            <a:ext cx="9144000" cy="1419225"/>
          </a:xfrm>
        </p:spPr>
        <p:txBody>
          <a:bodyPr>
            <a:no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Our Curriculum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3" y="67038"/>
            <a:ext cx="1248818" cy="1248818"/>
          </a:xfrm>
          <a:prstGeom prst="rect">
            <a:avLst/>
          </a:prstGeom>
        </p:spPr>
      </p:pic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ubtitle 6"/>
          <p:cNvSpPr txBox="1">
            <a:spLocks/>
          </p:cNvSpPr>
          <p:nvPr/>
        </p:nvSpPr>
        <p:spPr>
          <a:xfrm>
            <a:off x="-1" y="2168433"/>
            <a:ext cx="12192001" cy="452845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5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Spring</a:t>
            </a:r>
          </a:p>
          <a:p>
            <a:endParaRPr lang="en-GB" sz="3200" b="1" dirty="0">
              <a:latin typeface="Century Gothic" panose="020B0502020202020204" pitchFamily="34" charset="0"/>
            </a:endParaRPr>
          </a:p>
          <a:p>
            <a:r>
              <a:rPr lang="en-GB" sz="3200" b="1" dirty="0">
                <a:solidFill>
                  <a:srgbClr val="92D050"/>
                </a:solidFill>
                <a:latin typeface="Century Gothic" panose="020B0502020202020204" pitchFamily="34" charset="0"/>
              </a:rPr>
              <a:t>How and why are places connected?</a:t>
            </a:r>
            <a:br>
              <a:rPr lang="en-GB" sz="3200" b="1" dirty="0">
                <a:latin typeface="Century Gothic" panose="020B0502020202020204" pitchFamily="34" charset="0"/>
              </a:rPr>
            </a:br>
            <a:endParaRPr lang="en-GB" sz="3200" b="1" dirty="0">
              <a:latin typeface="Century Gothic" panose="020B0502020202020204" pitchFamily="34" charset="0"/>
            </a:endParaRP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  </a:t>
            </a:r>
            <a:r>
              <a:rPr lang="en-GB" sz="2700" b="1" dirty="0">
                <a:latin typeface="Century Gothic" panose="020B0502020202020204" pitchFamily="34" charset="0"/>
              </a:rPr>
              <a:t> 	Geography</a:t>
            </a:r>
            <a:r>
              <a:rPr lang="en-GB" sz="1000" b="1" dirty="0">
                <a:latin typeface="Century Gothic" panose="020B0502020202020204" pitchFamily="34" charset="0"/>
              </a:rPr>
              <a:t> </a:t>
            </a:r>
            <a:r>
              <a:rPr lang="en-GB" sz="2700" b="1" dirty="0">
                <a:latin typeface="Century Gothic" panose="020B0502020202020204" pitchFamily="34" charset="0"/>
              </a:rPr>
              <a:t> </a:t>
            </a:r>
            <a:r>
              <a:rPr lang="en-GB" sz="2700" dirty="0">
                <a:latin typeface="Century Gothic" panose="020B0502020202020204" pitchFamily="34" charset="0"/>
              </a:rPr>
              <a:t>- Biomes and different climates</a:t>
            </a:r>
          </a:p>
          <a:p>
            <a:pPr algn="l"/>
            <a:endParaRPr lang="en-GB" sz="2700" dirty="0">
              <a:latin typeface="Century Gothic" panose="020B0502020202020204" pitchFamily="34" charset="0"/>
            </a:endParaRP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		  	</a:t>
            </a:r>
            <a:r>
              <a:rPr lang="en-GB" sz="2700" b="1" dirty="0">
                <a:latin typeface="Century Gothic" panose="020B0502020202020204" pitchFamily="34" charset="0"/>
              </a:rPr>
              <a:t>History </a:t>
            </a:r>
            <a:r>
              <a:rPr lang="en-GB" sz="2700" dirty="0">
                <a:latin typeface="Century Gothic" panose="020B0502020202020204" pitchFamily="34" charset="0"/>
              </a:rPr>
              <a:t>– Romans</a:t>
            </a:r>
          </a:p>
          <a:p>
            <a:pPr algn="l"/>
            <a:endParaRPr lang="en-GB" sz="2700" dirty="0">
              <a:latin typeface="Century Gothic" panose="020B0502020202020204" pitchFamily="34" charset="0"/>
            </a:endParaRP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   	</a:t>
            </a:r>
            <a:r>
              <a:rPr lang="en-GB" sz="2700" b="1" dirty="0">
                <a:latin typeface="Century Gothic" panose="020B0502020202020204" pitchFamily="34" charset="0"/>
              </a:rPr>
              <a:t>DT </a:t>
            </a:r>
            <a:r>
              <a:rPr lang="en-GB" sz="2700" dirty="0">
                <a:latin typeface="Century Gothic" panose="020B0502020202020204" pitchFamily="34" charset="0"/>
              </a:rPr>
              <a:t>– Textiles – Roman epaulettes</a:t>
            </a:r>
          </a:p>
          <a:p>
            <a:pPr algn="l"/>
            <a:endParaRPr lang="en-GB" sz="2700" dirty="0">
              <a:latin typeface="Century Gothic" panose="020B0502020202020204" pitchFamily="34" charset="0"/>
            </a:endParaRP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   	</a:t>
            </a:r>
            <a:r>
              <a:rPr lang="en-GB" sz="2700" b="1" dirty="0">
                <a:latin typeface="Century Gothic" panose="020B0502020202020204" pitchFamily="34" charset="0"/>
              </a:rPr>
              <a:t>RE </a:t>
            </a:r>
            <a:r>
              <a:rPr lang="en-GB" sz="2700" dirty="0">
                <a:latin typeface="Century Gothic" panose="020B0502020202020204" pitchFamily="34" charset="0"/>
              </a:rPr>
              <a:t>– Good Friday / Easter story</a:t>
            </a:r>
          </a:p>
          <a:p>
            <a:endParaRPr lang="en-GB" sz="2700" dirty="0">
              <a:latin typeface="Century Gothic" panose="020B0502020202020204" pitchFamily="34" charset="0"/>
            </a:endParaRPr>
          </a:p>
          <a:p>
            <a:endParaRPr lang="en-GB" sz="41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13" name="Picture 12"/>
          <p:cNvPicPr/>
          <p:nvPr/>
        </p:nvPicPr>
        <p:blipFill>
          <a:blip r:embed="rId3"/>
          <a:stretch>
            <a:fillRect/>
          </a:stretch>
        </p:blipFill>
        <p:spPr>
          <a:xfrm rot="1184793">
            <a:off x="613777" y="1699552"/>
            <a:ext cx="1620146" cy="205436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1A2469C-F7F1-4A6E-B0D5-B2BA0E8FD279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314368" y="4489717"/>
            <a:ext cx="1702691" cy="20276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1D287ED-04B9-4789-BB47-F3749328A3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19354" y="4549314"/>
            <a:ext cx="2031084" cy="208797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87E378E-123E-4A4F-BA33-61730AD4F0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765828">
            <a:off x="9896938" y="1778261"/>
            <a:ext cx="1631383" cy="255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5777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9443" y="-18166"/>
            <a:ext cx="9144000" cy="1419225"/>
          </a:xfrm>
        </p:spPr>
        <p:txBody>
          <a:bodyPr>
            <a:no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Our Curriculum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3" y="67038"/>
            <a:ext cx="1248818" cy="1248818"/>
          </a:xfrm>
          <a:prstGeom prst="rect">
            <a:avLst/>
          </a:prstGeom>
        </p:spPr>
      </p:pic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ubtitle 6"/>
          <p:cNvSpPr txBox="1">
            <a:spLocks/>
          </p:cNvSpPr>
          <p:nvPr/>
        </p:nvSpPr>
        <p:spPr>
          <a:xfrm>
            <a:off x="-1" y="2242183"/>
            <a:ext cx="12192001" cy="445470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5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Summer</a:t>
            </a:r>
          </a:p>
          <a:p>
            <a:endParaRPr lang="en-GB" sz="3200" b="1" dirty="0">
              <a:latin typeface="Century Gothic" panose="020B0502020202020204" pitchFamily="34" charset="0"/>
            </a:endParaRPr>
          </a:p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Why are beliefs important?</a:t>
            </a:r>
            <a:br>
              <a:rPr lang="en-GB" sz="3200" b="1" dirty="0">
                <a:latin typeface="Century Gothic" panose="020B0502020202020204" pitchFamily="34" charset="0"/>
              </a:rPr>
            </a:br>
            <a:endParaRPr lang="en-GB" sz="3200" b="1" dirty="0">
              <a:latin typeface="Century Gothic" panose="020B0502020202020204" pitchFamily="34" charset="0"/>
            </a:endParaRP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          </a:t>
            </a:r>
            <a:r>
              <a:rPr lang="en-GB" sz="2700" b="1" dirty="0">
                <a:latin typeface="Century Gothic" panose="020B0502020202020204" pitchFamily="34" charset="0"/>
              </a:rPr>
              <a:t>Geography</a:t>
            </a:r>
            <a:r>
              <a:rPr lang="en-GB" sz="1000" b="1" dirty="0">
                <a:latin typeface="Century Gothic" panose="020B0502020202020204" pitchFamily="34" charset="0"/>
              </a:rPr>
              <a:t> </a:t>
            </a:r>
            <a:r>
              <a:rPr lang="en-GB" sz="2700" b="1" dirty="0">
                <a:latin typeface="Century Gothic" panose="020B0502020202020204" pitchFamily="34" charset="0"/>
              </a:rPr>
              <a:t> </a:t>
            </a:r>
            <a:r>
              <a:rPr lang="en-GB" sz="2700" dirty="0">
                <a:latin typeface="Century Gothic" panose="020B0502020202020204" pitchFamily="34" charset="0"/>
              </a:rPr>
              <a:t>- African Economic Development</a:t>
            </a:r>
          </a:p>
          <a:p>
            <a:pPr algn="l"/>
            <a:endParaRPr lang="en-GB" sz="2700" dirty="0">
              <a:latin typeface="Century Gothic" panose="020B0502020202020204" pitchFamily="34" charset="0"/>
            </a:endParaRP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		  	</a:t>
            </a:r>
            <a:r>
              <a:rPr lang="en-GB" sz="2700" b="1" dirty="0">
                <a:latin typeface="Century Gothic" panose="020B0502020202020204" pitchFamily="34" charset="0"/>
              </a:rPr>
              <a:t>Art </a:t>
            </a:r>
            <a:r>
              <a:rPr lang="en-GB" sz="2700" dirty="0">
                <a:latin typeface="Century Gothic" panose="020B0502020202020204" pitchFamily="34" charset="0"/>
              </a:rPr>
              <a:t>– Sculpture</a:t>
            </a:r>
          </a:p>
          <a:p>
            <a:pPr algn="l"/>
            <a:endParaRPr lang="en-GB" sz="2700" dirty="0">
              <a:latin typeface="Century Gothic" panose="020B0502020202020204" pitchFamily="34" charset="0"/>
            </a:endParaRP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   	</a:t>
            </a:r>
            <a:r>
              <a:rPr lang="en-GB" sz="2700" b="1" dirty="0">
                <a:latin typeface="Century Gothic" panose="020B0502020202020204" pitchFamily="34" charset="0"/>
              </a:rPr>
              <a:t>Science </a:t>
            </a:r>
            <a:r>
              <a:rPr lang="en-GB" sz="2700" dirty="0">
                <a:latin typeface="Century Gothic" panose="020B0502020202020204" pitchFamily="34" charset="0"/>
              </a:rPr>
              <a:t>– Plants</a:t>
            </a:r>
          </a:p>
          <a:p>
            <a:pPr algn="l"/>
            <a:endParaRPr lang="en-GB" sz="2700" dirty="0">
              <a:latin typeface="Century Gothic" panose="020B0502020202020204" pitchFamily="34" charset="0"/>
            </a:endParaRPr>
          </a:p>
          <a:p>
            <a:pPr algn="l"/>
            <a:r>
              <a:rPr lang="en-GB" sz="2700" dirty="0">
                <a:latin typeface="Century Gothic" panose="020B0502020202020204" pitchFamily="34" charset="0"/>
              </a:rPr>
              <a:t>                        	</a:t>
            </a:r>
            <a:r>
              <a:rPr lang="en-GB" sz="2700" b="1" dirty="0">
                <a:latin typeface="Century Gothic" panose="020B0502020202020204" pitchFamily="34" charset="0"/>
              </a:rPr>
              <a:t>Music </a:t>
            </a:r>
            <a:r>
              <a:rPr lang="en-GB" sz="2700" dirty="0">
                <a:latin typeface="Century Gothic" panose="020B0502020202020204" pitchFamily="34" charset="0"/>
              </a:rPr>
              <a:t>– Key Stage 2 Production</a:t>
            </a:r>
          </a:p>
          <a:p>
            <a:endParaRPr lang="en-GB" sz="41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2032">
            <a:off x="8885035" y="1464965"/>
            <a:ext cx="1929179" cy="216740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162597">
            <a:off x="9376236" y="4562602"/>
            <a:ext cx="1593979" cy="199529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DCD18AF-6950-4B12-8F2B-D18B0FA1C0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538" y="4607855"/>
            <a:ext cx="1771333" cy="190478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41EF17C-1638-4C50-A85E-464ECEA8F2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457891">
            <a:off x="469184" y="1747372"/>
            <a:ext cx="2371188" cy="2005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447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3851" y="113346"/>
            <a:ext cx="9144000" cy="1419225"/>
          </a:xfrm>
        </p:spPr>
        <p:txBody>
          <a:bodyPr>
            <a:no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How can I support my child?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3" y="67038"/>
            <a:ext cx="1248818" cy="1248818"/>
          </a:xfrm>
          <a:prstGeom prst="rect">
            <a:avLst/>
          </a:prstGeom>
        </p:spPr>
      </p:pic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78956" y="1759267"/>
            <a:ext cx="11834087" cy="4985387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en-GB" sz="4500" b="1" dirty="0">
                <a:latin typeface="Century Gothic" panose="020B0502020202020204" pitchFamily="34" charset="0"/>
              </a:rPr>
              <a:t>How you can help: </a:t>
            </a:r>
          </a:p>
          <a:p>
            <a:pPr algn="l"/>
            <a:endParaRPr lang="en-GB" sz="4500" b="1" dirty="0">
              <a:latin typeface="Century Gothic" panose="020B0502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>
                <a:latin typeface="Century Gothic" panose="020B0502020202020204" pitchFamily="34" charset="0"/>
              </a:rPr>
              <a:t>Encourage independence!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1400" dirty="0">
              <a:latin typeface="Century Gothic" panose="020B0502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>
                <a:latin typeface="Century Gothic" panose="020B0502020202020204" pitchFamily="34" charset="0"/>
              </a:rPr>
              <a:t>Support them in showing resilience if they are finding something difficult</a:t>
            </a:r>
          </a:p>
          <a:p>
            <a:pPr algn="l"/>
            <a:endParaRPr lang="en-GB" sz="200" dirty="0">
              <a:latin typeface="Century Gothic" panose="020B0502020202020204" pitchFamily="34" charset="0"/>
            </a:endParaRPr>
          </a:p>
          <a:p>
            <a:pPr marL="457200" indent="-4572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3800" dirty="0">
                <a:latin typeface="Century Gothic" panose="020B0502020202020204" pitchFamily="34" charset="0"/>
              </a:rPr>
              <a:t>Hear them read / read to them as often as you can (4+ times a week), and ask them about what they have read – </a:t>
            </a:r>
            <a:r>
              <a:rPr lang="en-GB" sz="3800" b="1" dirty="0">
                <a:latin typeface="Century Gothic" panose="020B0502020202020204" pitchFamily="34" charset="0"/>
              </a:rPr>
              <a:t>please</a:t>
            </a:r>
            <a:r>
              <a:rPr lang="en-GB" sz="3800" dirty="0">
                <a:latin typeface="Century Gothic" panose="020B0502020202020204" pitchFamily="34" charset="0"/>
              </a:rPr>
              <a:t> </a:t>
            </a:r>
            <a:r>
              <a:rPr lang="en-GB" sz="3800" b="1" dirty="0">
                <a:latin typeface="Century Gothic" panose="020B0502020202020204" pitchFamily="34" charset="0"/>
              </a:rPr>
              <a:t>sign their reading records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1600" b="1" dirty="0">
              <a:latin typeface="Century Gothic" panose="020B0502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>
                <a:latin typeface="Century Gothic" panose="020B0502020202020204" pitchFamily="34" charset="0"/>
              </a:rPr>
              <a:t>Encourage them to read a wide range of books (Book Bingo can help)</a:t>
            </a:r>
          </a:p>
          <a:p>
            <a:pPr algn="l"/>
            <a:endParaRPr lang="en-GB" sz="1300" dirty="0">
              <a:latin typeface="Century Gothic" panose="020B0502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>
                <a:latin typeface="Century Gothic" panose="020B0502020202020204" pitchFamily="34" charset="0"/>
              </a:rPr>
              <a:t>Support them with accessing TTRS at home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1800" dirty="0">
              <a:latin typeface="Century Gothic" panose="020B050202020202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>
                <a:latin typeface="Century Gothic" panose="020B0502020202020204" pitchFamily="34" charset="0"/>
              </a:rPr>
              <a:t>Support them with learning weekly spellings</a:t>
            </a:r>
          </a:p>
        </p:txBody>
      </p:sp>
    </p:spTree>
    <p:extLst>
      <p:ext uri="{BB962C8B-B14F-4D97-AF65-F5344CB8AC3E}">
        <p14:creationId xmlns:p14="http://schemas.microsoft.com/office/powerpoint/2010/main" val="24163421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3851" y="113346"/>
            <a:ext cx="8911045" cy="1419225"/>
          </a:xfrm>
        </p:spPr>
        <p:txBody>
          <a:bodyPr>
            <a:no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Year 4 Multiplication </a:t>
            </a:r>
            <a:br>
              <a:rPr lang="en-GB" sz="4800" b="1" dirty="0">
                <a:latin typeface="Century Gothic" panose="020B0502020202020204" pitchFamily="34" charset="0"/>
              </a:rPr>
            </a:br>
            <a:r>
              <a:rPr lang="en-GB" sz="4800" b="1" dirty="0">
                <a:latin typeface="Century Gothic" panose="020B0502020202020204" pitchFamily="34" charset="0"/>
              </a:rPr>
              <a:t>Table Check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3" y="67038"/>
            <a:ext cx="1248818" cy="1248818"/>
          </a:xfrm>
          <a:prstGeom prst="rect">
            <a:avLst/>
          </a:prstGeom>
        </p:spPr>
      </p:pic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75033" y="1692228"/>
            <a:ext cx="7288213" cy="5165772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latin typeface="Century Gothic" panose="020B0502020202020204" pitchFamily="34" charset="0"/>
              </a:rPr>
              <a:t>Don’t panic! </a:t>
            </a:r>
          </a:p>
          <a:p>
            <a:pPr algn="l"/>
            <a:endParaRPr lang="en-GB" sz="4500" b="1" dirty="0">
              <a:latin typeface="Century Gothic" panose="020B0502020202020204" pitchFamily="34" charset="0"/>
            </a:endParaRPr>
          </a:p>
          <a:p>
            <a:r>
              <a:rPr lang="en-GB" sz="3200" dirty="0">
                <a:latin typeface="Century Gothic" panose="020B0502020202020204" pitchFamily="34" charset="0"/>
              </a:rPr>
              <a:t>Year 4 MTC assessments take place in May/June.</a:t>
            </a:r>
          </a:p>
          <a:p>
            <a:endParaRPr lang="en-GB" sz="3200" dirty="0">
              <a:latin typeface="Century Gothic" panose="020B0502020202020204" pitchFamily="34" charset="0"/>
            </a:endParaRPr>
          </a:p>
          <a:p>
            <a:r>
              <a:rPr lang="en-GB" sz="3200" dirty="0">
                <a:latin typeface="Century Gothic" panose="020B0502020202020204" pitchFamily="34" charset="0"/>
              </a:rPr>
              <a:t>Before this, you can support your child in learning their multiplication tables.</a:t>
            </a:r>
          </a:p>
          <a:p>
            <a:pPr algn="l"/>
            <a:endParaRPr lang="en-GB" sz="4500" dirty="0">
              <a:latin typeface="Century Gothic" panose="020B0502020202020204" pitchFamily="34" charset="0"/>
            </a:endParaRPr>
          </a:p>
          <a:p>
            <a:pPr algn="l"/>
            <a:endParaRPr lang="en-GB" sz="4500" dirty="0">
              <a:latin typeface="Century Gothic" panose="020B0502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7195" y="2534195"/>
            <a:ext cx="4429543" cy="33794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321520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3850" y="113347"/>
            <a:ext cx="8831773" cy="801054"/>
          </a:xfrm>
        </p:spPr>
        <p:txBody>
          <a:bodyPr>
            <a:no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Information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3" y="67038"/>
            <a:ext cx="1248818" cy="1248818"/>
          </a:xfrm>
          <a:prstGeom prst="rect">
            <a:avLst/>
          </a:prstGeom>
        </p:spPr>
      </p:pic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75033" y="1645918"/>
            <a:ext cx="11815721" cy="5098735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en-GB" sz="3200" b="1" u="sng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Children need:</a:t>
            </a:r>
          </a:p>
          <a:p>
            <a:pPr algn="l"/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water bottle, reading book, reading record</a:t>
            </a:r>
          </a:p>
          <a:p>
            <a:pPr algn="l"/>
            <a:endParaRPr lang="en-GB" sz="3200" b="1" u="sng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l"/>
            <a:r>
              <a:rPr lang="en-GB" sz="32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P.E. - Tuesday and Thursday / Outdoor Learning – Friday </a:t>
            </a:r>
          </a:p>
          <a:p>
            <a:pPr algn="l"/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Children need PE kit / Outdoor Learning clothing in school all of the time</a:t>
            </a:r>
          </a:p>
          <a:p>
            <a:pPr algn="l"/>
            <a:endParaRPr lang="en-GB" sz="3200" b="1" dirty="0">
              <a:latin typeface="Century Gothic" panose="020B0502020202020204" pitchFamily="34" charset="0"/>
            </a:endParaRPr>
          </a:p>
          <a:p>
            <a:r>
              <a:rPr lang="en-GB" sz="3200" b="1" u="sng" dirty="0">
                <a:latin typeface="Century Gothic" panose="020B0502020202020204" pitchFamily="34" charset="0"/>
              </a:rPr>
              <a:t>Celebration of Learning</a:t>
            </a:r>
          </a:p>
          <a:p>
            <a:r>
              <a:rPr lang="en-GB" sz="3200" dirty="0">
                <a:latin typeface="Century Gothic" panose="020B0502020202020204" pitchFamily="34" charset="0"/>
              </a:rPr>
              <a:t>Each half term (October, February, May)</a:t>
            </a:r>
          </a:p>
          <a:p>
            <a:r>
              <a:rPr lang="en-GB" sz="3200" dirty="0">
                <a:latin typeface="Century Gothic" panose="020B0502020202020204" pitchFamily="34" charset="0"/>
              </a:rPr>
              <a:t>Come and see what we have been learning about!</a:t>
            </a:r>
          </a:p>
          <a:p>
            <a:endParaRPr lang="en-GB" sz="3200" dirty="0">
              <a:latin typeface="Century Gothic" panose="020B0502020202020204" pitchFamily="34" charset="0"/>
            </a:endParaRPr>
          </a:p>
          <a:p>
            <a:r>
              <a:rPr lang="en-GB" sz="3200" dirty="0">
                <a:latin typeface="Century Gothic" panose="020B0502020202020204" pitchFamily="34" charset="0"/>
              </a:rPr>
              <a:t>Music Concert at the end of each term</a:t>
            </a:r>
          </a:p>
          <a:p>
            <a:endParaRPr lang="en-GB" sz="3200" dirty="0">
              <a:latin typeface="Century Gothic" panose="020B0502020202020204" pitchFamily="34" charset="0"/>
            </a:endParaRPr>
          </a:p>
          <a:p>
            <a:r>
              <a:rPr lang="en-GB" sz="3200" b="1" dirty="0">
                <a:latin typeface="Century Gothic" panose="020B0502020202020204" pitchFamily="34" charset="0"/>
              </a:rPr>
              <a:t>Autumn Term trip to Hilliers Arboretum – Tuesday 16</a:t>
            </a:r>
            <a:r>
              <a:rPr lang="en-GB" sz="3200" b="1" baseline="30000" dirty="0">
                <a:latin typeface="Century Gothic" panose="020B0502020202020204" pitchFamily="34" charset="0"/>
              </a:rPr>
              <a:t>th</a:t>
            </a:r>
            <a:r>
              <a:rPr lang="en-GB" sz="3200" b="1" dirty="0">
                <a:latin typeface="Century Gothic" panose="020B0502020202020204" pitchFamily="34" charset="0"/>
              </a:rPr>
              <a:t> September</a:t>
            </a:r>
          </a:p>
          <a:p>
            <a:endParaRPr lang="en-GB" sz="32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6945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3851" y="113346"/>
            <a:ext cx="9144000" cy="1419225"/>
          </a:xfrm>
        </p:spPr>
        <p:txBody>
          <a:bodyPr>
            <a:no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Any questions?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33" y="67038"/>
            <a:ext cx="1248818" cy="1248818"/>
          </a:xfrm>
          <a:prstGeom prst="rect">
            <a:avLst/>
          </a:prstGeom>
        </p:spPr>
      </p:pic>
      <p:sp>
        <p:nvSpPr>
          <p:cNvPr id="6" name="Pentagon 5"/>
          <p:cNvSpPr/>
          <p:nvPr/>
        </p:nvSpPr>
        <p:spPr>
          <a:xfrm rot="5400000">
            <a:off x="9889671" y="445225"/>
            <a:ext cx="1645920" cy="755469"/>
          </a:xfrm>
          <a:prstGeom prst="homePlat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Question Mark Png Clear Background - Transparent Background Question Mark -  1386x2290 PNG Download - PNGki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664" y="2088312"/>
            <a:ext cx="2650672" cy="4506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60797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</TotalTime>
  <Words>438</Words>
  <Application>Microsoft Office PowerPoint</Application>
  <PresentationFormat>Widescreen</PresentationFormat>
  <Paragraphs>121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Century Gothic</vt:lpstr>
      <vt:lpstr>Office Theme</vt:lpstr>
      <vt:lpstr>Lockerley Primary School</vt:lpstr>
      <vt:lpstr>Welcome</vt:lpstr>
      <vt:lpstr>A typical day in Swallowtails…</vt:lpstr>
      <vt:lpstr>Core Curriculum</vt:lpstr>
      <vt:lpstr>Our Curriculum</vt:lpstr>
      <vt:lpstr>Our Curriculum</vt:lpstr>
      <vt:lpstr>Our Curriculum</vt:lpstr>
      <vt:lpstr>How can I support my child?</vt:lpstr>
      <vt:lpstr>Year 4 Multiplication  Table Check</vt:lpstr>
      <vt:lpstr>Information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Lockerley Primary School</dc:title>
  <dc:creator>Lockerley Endowed Primary School</dc:creator>
  <cp:lastModifiedBy>Alexandra Clark</cp:lastModifiedBy>
  <cp:revision>39</cp:revision>
  <dcterms:created xsi:type="dcterms:W3CDTF">2022-07-01T18:13:27Z</dcterms:created>
  <dcterms:modified xsi:type="dcterms:W3CDTF">2025-09-03T12:23:23Z</dcterms:modified>
</cp:coreProperties>
</file>