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79" r:id="rId5"/>
    <p:sldId id="277" r:id="rId6"/>
    <p:sldId id="280" r:id="rId7"/>
    <p:sldId id="281" r:id="rId8"/>
    <p:sldId id="288" r:id="rId9"/>
    <p:sldId id="289" r:id="rId10"/>
    <p:sldId id="284" r:id="rId11"/>
    <p:sldId id="28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211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591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38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589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890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294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44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607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6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976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214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C64E8-F6F4-49C8-8D94-AA7F0A5E78A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91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01015"/>
            <a:ext cx="9144000" cy="141922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Lockerley Primary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73442"/>
            <a:ext cx="9144000" cy="458924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‘Believe Together, Achieve Together’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369" y="1920240"/>
            <a:ext cx="1853202" cy="1853202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431970" y="4917031"/>
            <a:ext cx="9144000" cy="14192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entury Gothic" panose="020B0502020202020204" pitchFamily="34" charset="0"/>
              </a:rPr>
              <a:t>Emperors Parent Meeting</a:t>
            </a:r>
          </a:p>
          <a:p>
            <a:endParaRPr lang="en-GB" sz="3600" dirty="0">
              <a:latin typeface="Century Gothic" panose="020B0502020202020204" pitchFamily="34" charset="0"/>
            </a:endParaRPr>
          </a:p>
          <a:p>
            <a:r>
              <a:rPr lang="en-GB" sz="3600" dirty="0">
                <a:solidFill>
                  <a:srgbClr val="0070C0"/>
                </a:solidFill>
                <a:latin typeface="Century Gothic" panose="020B0502020202020204" pitchFamily="34" charset="0"/>
              </a:rPr>
              <a:t>September 2025</a:t>
            </a:r>
          </a:p>
        </p:txBody>
      </p:sp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662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01015"/>
            <a:ext cx="9144000" cy="1419225"/>
          </a:xfrm>
        </p:spPr>
        <p:txBody>
          <a:bodyPr>
            <a:norm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Welcome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624149" y="1427615"/>
            <a:ext cx="9144000" cy="14192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latin typeface="Century Gothic" panose="020B0502020202020204" pitchFamily="34" charset="0"/>
              </a:rPr>
              <a:t>Who is who?</a:t>
            </a:r>
          </a:p>
        </p:txBody>
      </p:sp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075706" y="5693600"/>
            <a:ext cx="4469261" cy="1655762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Class Teacher:</a:t>
            </a:r>
          </a:p>
          <a:p>
            <a:r>
              <a:rPr lang="en-GB" dirty="0">
                <a:latin typeface="Century Gothic" panose="020B0502020202020204" pitchFamily="34" charset="0"/>
              </a:rPr>
              <a:t>Mrs L-T </a:t>
            </a:r>
          </a:p>
        </p:txBody>
      </p:sp>
      <p:sp>
        <p:nvSpPr>
          <p:cNvPr id="11" name="Subtitle 6"/>
          <p:cNvSpPr txBox="1">
            <a:spLocks/>
          </p:cNvSpPr>
          <p:nvPr/>
        </p:nvSpPr>
        <p:spPr>
          <a:xfrm>
            <a:off x="6553658" y="5693600"/>
            <a:ext cx="4469261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entury Gothic" panose="020B0502020202020204" pitchFamily="34" charset="0"/>
              </a:rPr>
              <a:t>Learning Support Assistants:</a:t>
            </a:r>
          </a:p>
          <a:p>
            <a:r>
              <a:rPr lang="en-GB" dirty="0">
                <a:latin typeface="Century Gothic" panose="020B0502020202020204" pitchFamily="34" charset="0"/>
              </a:rPr>
              <a:t>Mrs </a:t>
            </a:r>
            <a:r>
              <a:rPr lang="en-GB" dirty="0" err="1">
                <a:latin typeface="Century Gothic" panose="020B0502020202020204" pitchFamily="34" charset="0"/>
              </a:rPr>
              <a:t>Cavill</a:t>
            </a:r>
            <a:r>
              <a:rPr lang="en-GB" dirty="0">
                <a:latin typeface="Century Gothic" panose="020B0502020202020204" pitchFamily="34" charset="0"/>
              </a:rPr>
              <a:t> Miss Chapman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007" y="2798899"/>
            <a:ext cx="2039602" cy="26314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F579C1-D158-4325-99DB-6AB5C0BA6B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331" y="2743472"/>
            <a:ext cx="1882303" cy="27281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D6D3CC-DB60-46E9-B034-FDCA00B32C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4955" y="3095336"/>
            <a:ext cx="2322132" cy="208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85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1" y="113346"/>
            <a:ext cx="9144000" cy="1419225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A typical day </a:t>
            </a:r>
            <a:r>
              <a:rPr lang="en-GB" sz="4400" b="1">
                <a:latin typeface="Century Gothic" panose="020B0502020202020204" pitchFamily="34" charset="0"/>
              </a:rPr>
              <a:t>in Emperors…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76279" y="1748993"/>
            <a:ext cx="11354167" cy="4521178"/>
          </a:xfrm>
        </p:spPr>
        <p:txBody>
          <a:bodyPr>
            <a:normAutofit/>
          </a:bodyPr>
          <a:lstStyle/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537879"/>
              </p:ext>
            </p:extLst>
          </p:nvPr>
        </p:nvGraphicFramePr>
        <p:xfrm>
          <a:off x="175034" y="2406839"/>
          <a:ext cx="10351014" cy="3760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8716">
                  <a:extLst>
                    <a:ext uri="{9D8B030D-6E8A-4147-A177-3AD203B41FA5}">
                      <a16:colId xmlns:a16="http://schemas.microsoft.com/office/drawing/2014/main" val="4100502987"/>
                    </a:ext>
                  </a:extLst>
                </a:gridCol>
                <a:gridCol w="1478716">
                  <a:extLst>
                    <a:ext uri="{9D8B030D-6E8A-4147-A177-3AD203B41FA5}">
                      <a16:colId xmlns:a16="http://schemas.microsoft.com/office/drawing/2014/main" val="861266402"/>
                    </a:ext>
                  </a:extLst>
                </a:gridCol>
                <a:gridCol w="1433839">
                  <a:extLst>
                    <a:ext uri="{9D8B030D-6E8A-4147-A177-3AD203B41FA5}">
                      <a16:colId xmlns:a16="http://schemas.microsoft.com/office/drawing/2014/main" val="524301839"/>
                    </a:ext>
                  </a:extLst>
                </a:gridCol>
                <a:gridCol w="15235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8716">
                  <a:extLst>
                    <a:ext uri="{9D8B030D-6E8A-4147-A177-3AD203B41FA5}">
                      <a16:colId xmlns:a16="http://schemas.microsoft.com/office/drawing/2014/main" val="1708733944"/>
                    </a:ext>
                  </a:extLst>
                </a:gridCol>
                <a:gridCol w="1455205">
                  <a:extLst>
                    <a:ext uri="{9D8B030D-6E8A-4147-A177-3AD203B41FA5}">
                      <a16:colId xmlns:a16="http://schemas.microsoft.com/office/drawing/2014/main" val="1505521212"/>
                    </a:ext>
                  </a:extLst>
                </a:gridCol>
                <a:gridCol w="1502227">
                  <a:extLst>
                    <a:ext uri="{9D8B030D-6E8A-4147-A177-3AD203B41FA5}">
                      <a16:colId xmlns:a16="http://schemas.microsoft.com/office/drawing/2014/main" val="3498458873"/>
                    </a:ext>
                  </a:extLst>
                </a:gridCol>
              </a:tblGrid>
              <a:tr h="74331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8.45 – 9.20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9.20 – 10.20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10.40</a:t>
                      </a:r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 – 11.00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11.40 – 12.00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13.00 – 13.15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13.30 – </a:t>
                      </a:r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15:00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15:00– 15.15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109046"/>
                  </a:ext>
                </a:extLst>
              </a:tr>
              <a:tr h="159372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EM</a:t>
                      </a:r>
                    </a:p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Worship</a:t>
                      </a:r>
                      <a:r>
                        <a:rPr lang="en-GB" sz="1600" b="1" baseline="0" dirty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1" baseline="0" dirty="0">
                          <a:latin typeface="Century Gothic" panose="020B0502020202020204" pitchFamily="34" charset="0"/>
                        </a:rPr>
                        <a:t>Spelling</a:t>
                      </a:r>
                    </a:p>
                    <a:p>
                      <a:pPr algn="ctr"/>
                      <a:r>
                        <a:rPr lang="en-GB" sz="1600" b="1" baseline="0" dirty="0">
                          <a:latin typeface="Century Gothic" panose="020B0502020202020204" pitchFamily="34" charset="0"/>
                        </a:rPr>
                        <a:t>Handwriting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English</a:t>
                      </a: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RE (Weds)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Fluency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TTRS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Maths.co.uk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Maths</a:t>
                      </a: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Guided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Reading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ERIC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Library</a:t>
                      </a:r>
                      <a:endParaRPr lang="en-GB" sz="16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Foundation Subjects</a:t>
                      </a: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0" dirty="0">
                          <a:latin typeface="Century Gothic" panose="020B0502020202020204" pitchFamily="34" charset="0"/>
                        </a:rPr>
                        <a:t>Topic</a:t>
                      </a:r>
                      <a:endParaRPr lang="en-GB" sz="1600" b="0" baseline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PE (x2)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French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Science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Computing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Outdoor Leaning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Music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DT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Class</a:t>
                      </a:r>
                      <a:r>
                        <a:rPr lang="en-GB" sz="1600" b="1" baseline="0" dirty="0">
                          <a:latin typeface="Century Gothic" panose="020B0502020202020204" pitchFamily="34" charset="0"/>
                        </a:rPr>
                        <a:t> Novel</a:t>
                      </a:r>
                    </a:p>
                    <a:p>
                      <a:pPr algn="ctr"/>
                      <a:endParaRPr lang="en-GB" sz="1600" b="1" baseline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1" baseline="0" dirty="0">
                          <a:latin typeface="Century Gothic" panose="020B0502020202020204" pitchFamily="34" charset="0"/>
                        </a:rPr>
                        <a:t>ERIC</a:t>
                      </a:r>
                    </a:p>
                    <a:p>
                      <a:pPr algn="ctr"/>
                      <a:endParaRPr lang="en-GB" sz="1600" b="1" baseline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1" baseline="0" dirty="0">
                          <a:latin typeface="Century Gothic" panose="020B0502020202020204" pitchFamily="34" charset="0"/>
                        </a:rPr>
                        <a:t>Jobs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5178164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 flipH="1">
            <a:off x="3117669" y="2412274"/>
            <a:ext cx="17418" cy="351156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126481" y="2435380"/>
            <a:ext cx="4353" cy="351699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834783" y="6225158"/>
            <a:ext cx="11015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Century Gothic" panose="020B0502020202020204" pitchFamily="34" charset="0"/>
              </a:rPr>
              <a:t>PE Monday(indoor) and Tuesday (outdoor)</a:t>
            </a:r>
          </a:p>
        </p:txBody>
      </p:sp>
    </p:spTree>
    <p:extLst>
      <p:ext uri="{BB962C8B-B14F-4D97-AF65-F5344CB8AC3E}">
        <p14:creationId xmlns:p14="http://schemas.microsoft.com/office/powerpoint/2010/main" val="3397812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443" y="-1816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Core Curriculum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697832" y="2035790"/>
            <a:ext cx="6497054" cy="440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 dirty="0">
                <a:latin typeface="Century Gothic" panose="020B0502020202020204" pitchFamily="34" charset="0"/>
              </a:rPr>
              <a:t>                                       Reading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latin typeface="Century Gothic" panose="020B0502020202020204" pitchFamily="34" charset="0"/>
              </a:rPr>
              <a:t>                                      Writing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latin typeface="Century Gothic" panose="020B0502020202020204" pitchFamily="34" charset="0"/>
              </a:rPr>
              <a:t>                                        Maths</a:t>
            </a:r>
            <a:endParaRPr lang="en-GB" sz="2700" dirty="0">
              <a:latin typeface="Century Gothic" panose="020B0502020202020204" pitchFamily="34" charset="0"/>
            </a:endParaRPr>
          </a:p>
          <a:p>
            <a:endParaRPr lang="en-GB" sz="2700" dirty="0">
              <a:latin typeface="Century Gothic" panose="020B0502020202020204" pitchFamily="34" charset="0"/>
            </a:endParaRPr>
          </a:p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3851" y="2840179"/>
            <a:ext cx="2657475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373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443" y="-1816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Our Curriculum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-1" y="2168433"/>
            <a:ext cx="12192001" cy="45284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5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Autumn: 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latin typeface="Century Gothic" panose="020B0502020202020204" pitchFamily="34" charset="0"/>
              </a:rPr>
              <a:t>Ancient Maya and Natural Disasters</a:t>
            </a:r>
            <a:br>
              <a:rPr lang="en-GB" sz="3200" b="1" dirty="0">
                <a:latin typeface="Century Gothic" panose="020B0502020202020204" pitchFamily="34" charset="0"/>
              </a:rPr>
            </a:br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Design &amp;          - Food </a:t>
            </a: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Technology    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Linked Science –  Circulation</a:t>
            </a:r>
          </a:p>
          <a:p>
            <a:endParaRPr lang="en-GB" sz="2700" dirty="0">
              <a:latin typeface="Century Gothic" panose="020B0502020202020204" pitchFamily="34" charset="0"/>
            </a:endParaRPr>
          </a:p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9E91DD-FADF-41E2-9B0B-3688EBE5FF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161" y="1851816"/>
            <a:ext cx="2484335" cy="12040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BA06C3-DB9D-4BDC-A30A-848C78DDAE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4563" y="1851816"/>
            <a:ext cx="1787223" cy="133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589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443" y="-1816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Our Curriculum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-1" y="1702975"/>
            <a:ext cx="12192001" cy="45284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5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Spring: 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br>
              <a:rPr lang="en-GB" sz="3200" b="1" dirty="0">
                <a:latin typeface="Century Gothic" panose="020B0502020202020204" pitchFamily="34" charset="0"/>
              </a:rPr>
            </a:br>
            <a:endParaRPr lang="en-GB" sz="3200" b="1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                  Geography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  <a:r>
              <a:rPr lang="en-GB" sz="2700" dirty="0">
                <a:latin typeface="Century Gothic" panose="020B0502020202020204" pitchFamily="34" charset="0"/>
              </a:rPr>
              <a:t> -- Pacific Ring of Fire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                  Science – Fossils </a:t>
            </a: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                                   Geological Time</a:t>
            </a: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                                    Forces</a:t>
            </a: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              Linked Art     – Volcanic Art</a:t>
            </a:r>
          </a:p>
          <a:p>
            <a:endParaRPr lang="en-GB" sz="2700" dirty="0">
              <a:latin typeface="Century Gothic" panose="020B0502020202020204" pitchFamily="34" charset="0"/>
            </a:endParaRPr>
          </a:p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1121A4D-9B99-496B-BA40-5A693B349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403" y="1895082"/>
            <a:ext cx="2453853" cy="131075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D194037-BCB6-41C5-A0ED-99D46C9ED6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1045" y="1902703"/>
            <a:ext cx="2149026" cy="13031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662F215-261D-4813-8249-D56166C3EB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1045" y="4641649"/>
            <a:ext cx="2758679" cy="119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577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443" y="-1816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Our Curriculum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-1" y="2242183"/>
            <a:ext cx="12192001" cy="4454707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5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Summer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latin typeface="Century Gothic" panose="020B0502020202020204" pitchFamily="34" charset="0"/>
              </a:rPr>
              <a:t>What has been the greatest </a:t>
            </a:r>
          </a:p>
          <a:p>
            <a:r>
              <a:rPr lang="en-GB" sz="3200" b="1" dirty="0">
                <a:latin typeface="Century Gothic" panose="020B0502020202020204" pitchFamily="34" charset="0"/>
              </a:rPr>
              <a:t>invention?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2700" dirty="0">
                <a:latin typeface="Century Gothic" panose="020B0502020202020204" pitchFamily="34" charset="0"/>
              </a:rPr>
              <a:t>History – The Victorians</a:t>
            </a:r>
          </a:p>
          <a:p>
            <a:r>
              <a:rPr lang="en-GB" sz="2500" dirty="0">
                <a:latin typeface="Century Gothic" panose="020B0502020202020204" pitchFamily="34" charset="0"/>
              </a:rPr>
              <a:t>Design and Technology – Bridges</a:t>
            </a:r>
          </a:p>
          <a:p>
            <a:r>
              <a:rPr lang="en-GB" sz="3000" dirty="0">
                <a:latin typeface="Century Gothic" panose="020B0502020202020204" pitchFamily="34" charset="0"/>
              </a:rPr>
              <a:t>Science – Forces</a:t>
            </a:r>
          </a:p>
          <a:p>
            <a:r>
              <a:rPr lang="en-GB" sz="3000" dirty="0">
                <a:latin typeface="Century Gothic" panose="020B0502020202020204" pitchFamily="34" charset="0"/>
              </a:rPr>
              <a:t>    Light</a:t>
            </a:r>
            <a:br>
              <a:rPr lang="en-GB" sz="3200" b="1" dirty="0">
                <a:latin typeface="Century Gothic" panose="020B0502020202020204" pitchFamily="34" charset="0"/>
              </a:rPr>
            </a:br>
            <a:endParaRPr lang="en-GB" sz="3200" b="1" dirty="0">
              <a:latin typeface="Century Gothic" panose="020B0502020202020204" pitchFamily="34" charset="0"/>
            </a:endParaRP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        </a:t>
            </a: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          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505689-91E3-4B00-9359-3C3942235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8256" y="2487044"/>
            <a:ext cx="2362405" cy="14098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2472953-9349-49A4-863F-072EDF3D3F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549" y="2395596"/>
            <a:ext cx="2606266" cy="150127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E25B33D-A8D7-4679-9E9B-897806D010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4132" y="4715578"/>
            <a:ext cx="2324301" cy="15469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6147932-E72F-4958-BBC1-B4B243CBAF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77915" y="4848939"/>
            <a:ext cx="2034716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44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1" y="11334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SATs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75033" y="1692228"/>
            <a:ext cx="11354167" cy="516577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GB" sz="4500" b="1" dirty="0">
                <a:latin typeface="Century Gothic" panose="020B0502020202020204" pitchFamily="34" charset="0"/>
              </a:rPr>
              <a:t>Don’t panic! </a:t>
            </a:r>
          </a:p>
          <a:p>
            <a:pPr algn="l"/>
            <a:endParaRPr lang="en-GB" sz="4500" b="1" dirty="0">
              <a:latin typeface="Century Gothic" panose="020B0502020202020204" pitchFamily="34" charset="0"/>
            </a:endParaRPr>
          </a:p>
          <a:p>
            <a:pPr algn="l"/>
            <a:r>
              <a:rPr lang="en-GB" sz="4500" dirty="0">
                <a:latin typeface="Century Gothic" panose="020B0502020202020204" pitchFamily="34" charset="0"/>
              </a:rPr>
              <a:t>Year 6 SATs assessments take place in May. We will have a meeting for Year 6s and their parents in January</a:t>
            </a:r>
          </a:p>
          <a:p>
            <a:pPr algn="l"/>
            <a:endParaRPr lang="en-GB" sz="4500" dirty="0">
              <a:latin typeface="Century Gothic" panose="020B0502020202020204" pitchFamily="34" charset="0"/>
            </a:endParaRPr>
          </a:p>
          <a:p>
            <a:pPr algn="l"/>
            <a:r>
              <a:rPr lang="en-GB" sz="4500" dirty="0">
                <a:latin typeface="Century Gothic" panose="020B0502020202020204" pitchFamily="34" charset="0"/>
              </a:rPr>
              <a:t>Before this, you can support your child in learning their key spellings. Practise multiplication tables for quick recall.</a:t>
            </a:r>
          </a:p>
          <a:p>
            <a:pPr algn="l"/>
            <a:endParaRPr lang="en-GB" sz="4500" dirty="0">
              <a:latin typeface="Century Gothic" panose="020B0502020202020204" pitchFamily="34" charset="0"/>
            </a:endParaRPr>
          </a:p>
          <a:p>
            <a:pPr algn="l"/>
            <a:r>
              <a:rPr lang="en-GB" sz="4500" dirty="0">
                <a:latin typeface="Century Gothic" panose="020B0502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94270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1" y="11334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How can I support my child?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75033" y="1692228"/>
            <a:ext cx="11354167" cy="5165772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en-GB" sz="4500" b="1" dirty="0">
                <a:latin typeface="Century Gothic" panose="020B0502020202020204" pitchFamily="34" charset="0"/>
              </a:rPr>
              <a:t>How you can help: </a:t>
            </a:r>
          </a:p>
          <a:p>
            <a:pPr algn="l"/>
            <a:endParaRPr lang="en-GB" sz="4500" b="1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Encourage independence – we are starting the journey to prepare them for Secondary School!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Support them in showing resilience if they are finding something difficult</a:t>
            </a:r>
          </a:p>
          <a:p>
            <a:pPr algn="l"/>
            <a:endParaRPr lang="en-GB" sz="1400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Hear them read / read to them as often as you can (4+ times a week), and ask them about what they have read – </a:t>
            </a:r>
            <a:r>
              <a:rPr lang="en-GB" sz="3800" b="1" dirty="0">
                <a:latin typeface="Century Gothic" panose="020B0502020202020204" pitchFamily="34" charset="0"/>
              </a:rPr>
              <a:t>sign their reading records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600" b="1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Encourage them to read a wide range of books (Book Bingo can help)</a:t>
            </a:r>
          </a:p>
          <a:p>
            <a:pPr algn="l"/>
            <a:endParaRPr lang="en-GB" sz="1300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Help them to learn quick recall of multiplication tables and number facts</a:t>
            </a:r>
          </a:p>
          <a:p>
            <a:pPr algn="l"/>
            <a:endParaRPr lang="en-GB" sz="1300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Support them in learning spellings</a:t>
            </a:r>
          </a:p>
        </p:txBody>
      </p:sp>
    </p:spTree>
    <p:extLst>
      <p:ext uri="{BB962C8B-B14F-4D97-AF65-F5344CB8AC3E}">
        <p14:creationId xmlns:p14="http://schemas.microsoft.com/office/powerpoint/2010/main" val="30221135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1" y="11334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Information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75033" y="1759267"/>
            <a:ext cx="11815721" cy="4641533"/>
          </a:xfrm>
        </p:spPr>
        <p:txBody>
          <a:bodyPr>
            <a:normAutofit/>
          </a:bodyPr>
          <a:lstStyle/>
          <a:p>
            <a:pPr algn="l"/>
            <a:r>
              <a:rPr lang="en-GB" sz="3200" b="1" u="sng" dirty="0">
                <a:latin typeface="Century Gothic" panose="020B0502020202020204" pitchFamily="34" charset="0"/>
              </a:rPr>
              <a:t>Children need:</a:t>
            </a:r>
          </a:p>
          <a:p>
            <a:pPr algn="l"/>
            <a:r>
              <a:rPr lang="en-GB" sz="3200" dirty="0">
                <a:latin typeface="Century Gothic" panose="020B0502020202020204" pitchFamily="34" charset="0"/>
              </a:rPr>
              <a:t>water bottle, reading book, reading record</a:t>
            </a:r>
          </a:p>
          <a:p>
            <a:pPr algn="l"/>
            <a:endParaRPr lang="en-GB" sz="3200" b="1" u="sng" dirty="0">
              <a:latin typeface="Century Gothic" panose="020B0502020202020204" pitchFamily="34" charset="0"/>
            </a:endParaRPr>
          </a:p>
          <a:p>
            <a:pPr algn="l"/>
            <a:r>
              <a:rPr lang="en-GB" sz="3200" b="1" u="sng" dirty="0">
                <a:latin typeface="Century Gothic" panose="020B0502020202020204" pitchFamily="34" charset="0"/>
              </a:rPr>
              <a:t>P.E.</a:t>
            </a:r>
          </a:p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Monday and Tuesday</a:t>
            </a:r>
            <a:r>
              <a:rPr lang="en-GB" sz="3200" dirty="0">
                <a:latin typeface="Century Gothic" panose="020B0502020202020204" pitchFamily="34" charset="0"/>
              </a:rPr>
              <a:t>– children will get changed at school</a:t>
            </a:r>
          </a:p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Thursday – </a:t>
            </a:r>
            <a:r>
              <a:rPr lang="en-GB" sz="3200">
                <a:latin typeface="Century Gothic" panose="020B0502020202020204" pitchFamily="34" charset="0"/>
              </a:rPr>
              <a:t>outdoor learning</a:t>
            </a:r>
            <a:endParaRPr lang="en-GB" sz="3200" b="1" dirty="0">
              <a:latin typeface="Century Gothic" panose="020B0502020202020204" pitchFamily="34" charset="0"/>
            </a:endParaRPr>
          </a:p>
          <a:p>
            <a:endParaRPr lang="en-GB" sz="3200" dirty="0">
              <a:latin typeface="Century Gothic" panose="020B0502020202020204" pitchFamily="34" charset="0"/>
            </a:endParaRP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endParaRPr lang="en-GB" sz="3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694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1" y="11334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Any questions?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Question Mark Png Clear Background - Transparent Background Question Mark -  1386x2290 PNG Download - PNGki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664" y="2088312"/>
            <a:ext cx="2650672" cy="450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0797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1056</TotalTime>
  <Words>376</Words>
  <Application>Microsoft Office PowerPoint</Application>
  <PresentationFormat>Widescreen</PresentationFormat>
  <Paragraphs>131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Lockerley Primary School</vt:lpstr>
      <vt:lpstr>Welcome</vt:lpstr>
      <vt:lpstr>A typical day in Emperors…</vt:lpstr>
      <vt:lpstr>Core Curriculum</vt:lpstr>
      <vt:lpstr>Our Curriculum</vt:lpstr>
      <vt:lpstr>Our Curriculum</vt:lpstr>
      <vt:lpstr>Our Curriculum</vt:lpstr>
      <vt:lpstr>SATs</vt:lpstr>
      <vt:lpstr>How can I support my child?</vt:lpstr>
      <vt:lpstr>Information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Lockerley Primary School</dc:title>
  <dc:creator>Lockerley Endowed Primary School</dc:creator>
  <cp:lastModifiedBy>Emma Lloyd-Tunstall</cp:lastModifiedBy>
  <cp:revision>49</cp:revision>
  <dcterms:created xsi:type="dcterms:W3CDTF">2022-07-01T18:13:27Z</dcterms:created>
  <dcterms:modified xsi:type="dcterms:W3CDTF">2025-09-11T06:48:34Z</dcterms:modified>
</cp:coreProperties>
</file>